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5" r:id="rId7"/>
    <p:sldId id="262" r:id="rId8"/>
    <p:sldId id="263" r:id="rId9"/>
    <p:sldId id="264" r:id="rId10"/>
    <p:sldId id="266" r:id="rId11"/>
    <p:sldId id="267" r:id="rId12"/>
    <p:sldId id="268" r:id="rId13"/>
    <p:sldId id="269" r:id="rId14"/>
    <p:sldId id="272" r:id="rId15"/>
    <p:sldId id="271" r:id="rId16"/>
    <p:sldId id="273" r:id="rId17"/>
    <p:sldId id="270" r:id="rId18"/>
    <p:sldId id="274" r:id="rId19"/>
    <p:sldId id="275" r:id="rId20"/>
    <p:sldId id="276" r:id="rId21"/>
    <p:sldId id="277" r:id="rId22"/>
    <p:sldId id="278" r:id="rId23"/>
    <p:sldId id="281" r:id="rId24"/>
    <p:sldId id="282" r:id="rId25"/>
    <p:sldId id="280" r:id="rId26"/>
    <p:sldId id="279" r:id="rId27"/>
    <p:sldId id="283" r:id="rId28"/>
    <p:sldId id="284" r:id="rId29"/>
    <p:sldId id="285" r:id="rId30"/>
    <p:sldId id="286" r:id="rId31"/>
    <p:sldId id="287" r:id="rId32"/>
    <p:sldId id="288" r:id="rId33"/>
    <p:sldId id="289" r:id="rId34"/>
    <p:sldId id="293" r:id="rId35"/>
    <p:sldId id="290" r:id="rId36"/>
    <p:sldId id="291" r:id="rId37"/>
    <p:sldId id="292" r:id="rId38"/>
    <p:sldId id="294" r:id="rId39"/>
    <p:sldId id="295" r:id="rId40"/>
    <p:sldId id="296" r:id="rId41"/>
    <p:sldId id="297" r:id="rId42"/>
    <p:sldId id="305" r:id="rId43"/>
    <p:sldId id="298" r:id="rId44"/>
    <p:sldId id="307" r:id="rId45"/>
    <p:sldId id="306" r:id="rId46"/>
    <p:sldId id="299" r:id="rId47"/>
    <p:sldId id="300" r:id="rId48"/>
    <p:sldId id="301" r:id="rId49"/>
    <p:sldId id="302" r:id="rId50"/>
    <p:sldId id="303" r:id="rId51"/>
    <p:sldId id="304" r:id="rId52"/>
    <p:sldId id="308" r:id="rId53"/>
    <p:sldId id="313" r:id="rId54"/>
    <p:sldId id="321" r:id="rId55"/>
    <p:sldId id="309" r:id="rId56"/>
    <p:sldId id="314" r:id="rId57"/>
    <p:sldId id="315" r:id="rId58"/>
    <p:sldId id="322" r:id="rId59"/>
    <p:sldId id="316" r:id="rId60"/>
    <p:sldId id="317" r:id="rId61"/>
    <p:sldId id="318" r:id="rId62"/>
    <p:sldId id="319" r:id="rId63"/>
    <p:sldId id="323" r:id="rId64"/>
    <p:sldId id="320" r:id="rId65"/>
    <p:sldId id="324" r:id="rId66"/>
    <p:sldId id="310" r:id="rId67"/>
    <p:sldId id="311" r:id="rId68"/>
    <p:sldId id="325" r:id="rId69"/>
    <p:sldId id="32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11/1/2024</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5AB9-C999-BB3C-D322-A7D21995495F}"/>
              </a:ext>
            </a:extLst>
          </p:cNvPr>
          <p:cNvSpPr>
            <a:spLocks noGrp="1"/>
          </p:cNvSpPr>
          <p:nvPr>
            <p:ph type="title"/>
          </p:nvPr>
        </p:nvSpPr>
        <p:spPr>
          <a:xfrm>
            <a:off x="838200" y="766497"/>
            <a:ext cx="10515600" cy="1096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4358E-E29F-6D1B-C636-0A183470A3F8}"/>
              </a:ext>
            </a:extLst>
          </p:cNvPr>
          <p:cNvSpPr>
            <a:spLocks noGrp="1"/>
          </p:cNvSpPr>
          <p:nvPr>
            <p:ph type="body" orient="vert" idx="1"/>
          </p:nvPr>
        </p:nvSpPr>
        <p:spPr>
          <a:xfrm>
            <a:off x="838200" y="1956987"/>
            <a:ext cx="10515600" cy="42199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A1B-468F-3C16-9B54-37420B029922}"/>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5" name="Footer Placeholder 4">
            <a:extLst>
              <a:ext uri="{FF2B5EF4-FFF2-40B4-BE49-F238E27FC236}">
                <a16:creationId xmlns:a16="http://schemas.microsoft.com/office/drawing/2014/main" id="{2E960F9F-6F95-EC55-E4FE-28EFB166A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F456-1A34-C026-9862-72EB2C3465EA}"/>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60117102-4767-B522-F4EE-ADA47A6710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698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3E5FD-184F-27EA-D7FB-FDE3E5C83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E51F-D119-B366-4E57-C6FF08813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68AC-B061-BF44-747F-50608EC69225}"/>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5" name="Footer Placeholder 4">
            <a:extLst>
              <a:ext uri="{FF2B5EF4-FFF2-40B4-BE49-F238E27FC236}">
                <a16:creationId xmlns:a16="http://schemas.microsoft.com/office/drawing/2014/main" id="{CE2A2425-1150-D6C6-8BA9-4A9774ECD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332F9-4F11-8994-40C7-0121C1CB925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14418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BE9-885E-4136-4128-AF1601E85DDA}"/>
              </a:ext>
            </a:extLst>
          </p:cNvPr>
          <p:cNvSpPr>
            <a:spLocks noGrp="1"/>
          </p:cNvSpPr>
          <p:nvPr>
            <p:ph type="title"/>
          </p:nvPr>
        </p:nvSpPr>
        <p:spPr>
          <a:xfrm>
            <a:off x="838200" y="1039086"/>
            <a:ext cx="10515600" cy="10099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E275CD-50FD-4F7C-70AC-5E976AB056E1}"/>
              </a:ext>
            </a:extLst>
          </p:cNvPr>
          <p:cNvSpPr>
            <a:spLocks noGrp="1"/>
          </p:cNvSpPr>
          <p:nvPr>
            <p:ph idx="1"/>
          </p:nvPr>
        </p:nvSpPr>
        <p:spPr>
          <a:xfrm>
            <a:off x="838200" y="2177183"/>
            <a:ext cx="10515600" cy="405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3907FF-1DD1-6F21-8D52-7AE6E982DEC0}"/>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5" name="Footer Placeholder 4">
            <a:extLst>
              <a:ext uri="{FF2B5EF4-FFF2-40B4-BE49-F238E27FC236}">
                <a16:creationId xmlns:a16="http://schemas.microsoft.com/office/drawing/2014/main" id="{8CB4812C-A4DF-1439-03FC-C8D7966DE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A9726-9A2F-2438-5E51-4F3E0FC605B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0F5BC296-F5BE-C50D-F1DF-FEBDF98451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9829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A30D-9003-FC13-5E25-119F64C31016}"/>
              </a:ext>
            </a:extLst>
          </p:cNvPr>
          <p:cNvSpPr>
            <a:spLocks noGrp="1"/>
          </p:cNvSpPr>
          <p:nvPr>
            <p:ph type="title"/>
          </p:nvPr>
        </p:nvSpPr>
        <p:spPr>
          <a:xfrm>
            <a:off x="831850" y="3516208"/>
            <a:ext cx="10515600" cy="11334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A58F09-14D0-FC81-A8BA-8FCA37781383}"/>
              </a:ext>
            </a:extLst>
          </p:cNvPr>
          <p:cNvSpPr>
            <a:spLocks noGrp="1"/>
          </p:cNvSpPr>
          <p:nvPr>
            <p:ph type="body" idx="1"/>
          </p:nvPr>
        </p:nvSpPr>
        <p:spPr>
          <a:xfrm>
            <a:off x="831850" y="4785737"/>
            <a:ext cx="10515600" cy="13039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0C37F-ADA8-2032-789F-21106A7DA3A0}"/>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5" name="Footer Placeholder 4">
            <a:extLst>
              <a:ext uri="{FF2B5EF4-FFF2-40B4-BE49-F238E27FC236}">
                <a16:creationId xmlns:a16="http://schemas.microsoft.com/office/drawing/2014/main" id="{BF277256-2A91-D40F-2950-49F64F87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0DF3-68EC-1793-1CEE-A70F86E1B01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17259144-1BFC-7B71-130F-750E19A4AD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2526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002-1723-ECB5-6797-F18C25573799}"/>
              </a:ext>
            </a:extLst>
          </p:cNvPr>
          <p:cNvSpPr>
            <a:spLocks noGrp="1"/>
          </p:cNvSpPr>
          <p:nvPr>
            <p:ph type="title"/>
          </p:nvPr>
        </p:nvSpPr>
        <p:spPr>
          <a:xfrm>
            <a:off x="838200" y="75114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19EDF3-1E0F-23E9-933B-E8B3D6F9232D}"/>
              </a:ext>
            </a:extLst>
          </p:cNvPr>
          <p:cNvSpPr>
            <a:spLocks noGrp="1"/>
          </p:cNvSpPr>
          <p:nvPr>
            <p:ph sz="half" idx="1"/>
          </p:nvPr>
        </p:nvSpPr>
        <p:spPr>
          <a:xfrm>
            <a:off x="838200" y="2213361"/>
            <a:ext cx="5181600" cy="3963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289C85-9790-1BE8-A66A-1A7920255EA7}"/>
              </a:ext>
            </a:extLst>
          </p:cNvPr>
          <p:cNvSpPr>
            <a:spLocks noGrp="1"/>
          </p:cNvSpPr>
          <p:nvPr>
            <p:ph sz="half" idx="2"/>
          </p:nvPr>
        </p:nvSpPr>
        <p:spPr>
          <a:xfrm>
            <a:off x="6172200" y="2213361"/>
            <a:ext cx="5181600" cy="396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AFBDD-92A0-6C9F-1455-B0BA9B351FE5}"/>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6" name="Footer Placeholder 5">
            <a:extLst>
              <a:ext uri="{FF2B5EF4-FFF2-40B4-BE49-F238E27FC236}">
                <a16:creationId xmlns:a16="http://schemas.microsoft.com/office/drawing/2014/main" id="{150F3606-AC95-669C-128A-655797BDF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7DE43-209F-F8D2-0827-D5AAF4481297}"/>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C20E7BB5-6BEA-5C6B-01B4-C4070E12B9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3051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9805-AA25-1DD6-5CA3-01C97FD3F14E}"/>
              </a:ext>
            </a:extLst>
          </p:cNvPr>
          <p:cNvSpPr>
            <a:spLocks noGrp="1"/>
          </p:cNvSpPr>
          <p:nvPr>
            <p:ph type="title"/>
          </p:nvPr>
        </p:nvSpPr>
        <p:spPr>
          <a:xfrm>
            <a:off x="839788" y="904270"/>
            <a:ext cx="10515600" cy="8739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08FA-CD68-9553-6EC9-0C096CF1AA85}"/>
              </a:ext>
            </a:extLst>
          </p:cNvPr>
          <p:cNvSpPr>
            <a:spLocks noGrp="1"/>
          </p:cNvSpPr>
          <p:nvPr>
            <p:ph type="body" idx="1"/>
          </p:nvPr>
        </p:nvSpPr>
        <p:spPr>
          <a:xfrm>
            <a:off x="839788" y="18680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81C41C-7C25-4F2C-18A1-E6C64A28B58D}"/>
              </a:ext>
            </a:extLst>
          </p:cNvPr>
          <p:cNvSpPr>
            <a:spLocks noGrp="1"/>
          </p:cNvSpPr>
          <p:nvPr>
            <p:ph sz="half" idx="2"/>
          </p:nvPr>
        </p:nvSpPr>
        <p:spPr>
          <a:xfrm>
            <a:off x="839788" y="2768837"/>
            <a:ext cx="5157787" cy="3420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A3908-412C-51E1-1087-3400C20F871A}"/>
              </a:ext>
            </a:extLst>
          </p:cNvPr>
          <p:cNvSpPr>
            <a:spLocks noGrp="1"/>
          </p:cNvSpPr>
          <p:nvPr>
            <p:ph type="body" sz="quarter" idx="3"/>
          </p:nvPr>
        </p:nvSpPr>
        <p:spPr>
          <a:xfrm>
            <a:off x="6172200" y="18680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3208D-3A61-D3A6-8A1C-7B05E6F3D1D3}"/>
              </a:ext>
            </a:extLst>
          </p:cNvPr>
          <p:cNvSpPr>
            <a:spLocks noGrp="1"/>
          </p:cNvSpPr>
          <p:nvPr>
            <p:ph sz="quarter" idx="4"/>
          </p:nvPr>
        </p:nvSpPr>
        <p:spPr>
          <a:xfrm>
            <a:off x="6172200" y="2768837"/>
            <a:ext cx="5183188" cy="3420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6E4C-BF2A-CDCE-5ABB-C01488F4CB4E}"/>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8" name="Footer Placeholder 7">
            <a:extLst>
              <a:ext uri="{FF2B5EF4-FFF2-40B4-BE49-F238E27FC236}">
                <a16:creationId xmlns:a16="http://schemas.microsoft.com/office/drawing/2014/main" id="{FE1C7C5D-0F0F-1621-3774-902310E7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6C5C6-EC59-BD2C-1D1C-34ADF0E1B92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11" name="Graphic 10">
            <a:extLst>
              <a:ext uri="{FF2B5EF4-FFF2-40B4-BE49-F238E27FC236}">
                <a16:creationId xmlns:a16="http://schemas.microsoft.com/office/drawing/2014/main" id="{74F3CF3E-9EB0-DF76-3CC7-540505CE30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06830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A3134BC-6D0B-BE1E-AFC3-861BE23C27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30" y="-17374"/>
            <a:ext cx="12280308" cy="3404638"/>
          </a:xfrm>
          <a:prstGeom prst="rect">
            <a:avLst/>
          </a:prstGeom>
        </p:spPr>
      </p:pic>
      <p:sp>
        <p:nvSpPr>
          <p:cNvPr id="2" name="Title 1">
            <a:extLst>
              <a:ext uri="{FF2B5EF4-FFF2-40B4-BE49-F238E27FC236}">
                <a16:creationId xmlns:a16="http://schemas.microsoft.com/office/drawing/2014/main" id="{82C2459F-CE29-47B3-CF0B-F8459CEEDB70}"/>
              </a:ext>
            </a:extLst>
          </p:cNvPr>
          <p:cNvSpPr>
            <a:spLocks noGrp="1"/>
          </p:cNvSpPr>
          <p:nvPr>
            <p:ph type="title"/>
          </p:nvPr>
        </p:nvSpPr>
        <p:spPr>
          <a:xfrm>
            <a:off x="838200" y="3723622"/>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C983AA-F69A-CFC5-A5DA-305BCF83546D}"/>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4" name="Footer Placeholder 3">
            <a:extLst>
              <a:ext uri="{FF2B5EF4-FFF2-40B4-BE49-F238E27FC236}">
                <a16:creationId xmlns:a16="http://schemas.microsoft.com/office/drawing/2014/main" id="{C02765D4-A704-B4DD-CE84-D310C1896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645C6-116B-6BA1-8C1E-C3D72B1565B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9782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57DA2-57D5-0094-E0CF-3AC0DC446278}"/>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3" name="Footer Placeholder 2">
            <a:extLst>
              <a:ext uri="{FF2B5EF4-FFF2-40B4-BE49-F238E27FC236}">
                <a16:creationId xmlns:a16="http://schemas.microsoft.com/office/drawing/2014/main" id="{D2D55C7D-E17F-A805-0B25-6C389A70C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7AC0F-DE6E-95E9-F094-4DAA2077E064}"/>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354811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158E-8C4B-04D3-8F20-A49B8F7A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F3168-93E7-51D4-704F-B62DFCAA9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8809F-9442-B751-8D5D-27BC5449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642B1-57E5-C920-F25B-832EE73D682B}"/>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6" name="Footer Placeholder 5">
            <a:extLst>
              <a:ext uri="{FF2B5EF4-FFF2-40B4-BE49-F238E27FC236}">
                <a16:creationId xmlns:a16="http://schemas.microsoft.com/office/drawing/2014/main" id="{A6125FAA-F774-B8FD-BE5A-C38B977FA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AF476-53E6-2B37-DEBC-5FE0367C45FB}"/>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7CEEE948-9A2B-B1DA-C7FC-B2A11DE494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2867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D3C-93EF-ADF7-8EDD-74F2DDA5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B3D3E-A4C8-5E37-145B-AB10B621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7DFC1-53E7-6AAC-21EE-591811FF0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2353-1D1B-9443-81F9-9D7877634E02}"/>
              </a:ext>
            </a:extLst>
          </p:cNvPr>
          <p:cNvSpPr>
            <a:spLocks noGrp="1"/>
          </p:cNvSpPr>
          <p:nvPr>
            <p:ph type="dt" sz="half" idx="10"/>
          </p:nvPr>
        </p:nvSpPr>
        <p:spPr/>
        <p:txBody>
          <a:bodyPr/>
          <a:lstStyle/>
          <a:p>
            <a:fld id="{55CF4532-F23C-49B9-8EAE-42880FA9A5F1}" type="datetimeFigureOut">
              <a:rPr lang="en-US" smtClean="0"/>
              <a:t>11/1/2024</a:t>
            </a:fld>
            <a:endParaRPr lang="en-US"/>
          </a:p>
        </p:txBody>
      </p:sp>
      <p:sp>
        <p:nvSpPr>
          <p:cNvPr id="6" name="Footer Placeholder 5">
            <a:extLst>
              <a:ext uri="{FF2B5EF4-FFF2-40B4-BE49-F238E27FC236}">
                <a16:creationId xmlns:a16="http://schemas.microsoft.com/office/drawing/2014/main" id="{A6C49DDE-29D4-C148-7395-A470DC337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7D26D-E11D-C06C-34EC-5ED1A8DD476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F5FC387F-6C35-0CFE-F983-8F28A3B956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8548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114FD-61DC-573F-BD82-E2E024FA6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FFC51-61D9-8C5F-B1B4-001B66D1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B4178-B62B-BF75-7554-2040EFA6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11/1/2024</a:t>
            </a:fld>
            <a:endParaRPr lang="en-US"/>
          </a:p>
        </p:txBody>
      </p:sp>
      <p:sp>
        <p:nvSpPr>
          <p:cNvPr id="5" name="Footer Placeholder 4">
            <a:extLst>
              <a:ext uri="{FF2B5EF4-FFF2-40B4-BE49-F238E27FC236}">
                <a16:creationId xmlns:a16="http://schemas.microsoft.com/office/drawing/2014/main" id="{24FC587E-6C4D-9974-BB53-882A822CD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25F2C4-6FA8-0A13-68E6-3329CED71C24}"/>
              </a:ext>
            </a:extLst>
          </p:cNvPr>
          <p:cNvSpPr>
            <a:spLocks noGrp="1"/>
          </p:cNvSpPr>
          <p:nvPr>
            <p:ph type="sldNum" sz="quarter" idx="4"/>
          </p:nvPr>
        </p:nvSpPr>
        <p:spPr>
          <a:xfrm>
            <a:off x="8610600" y="6356350"/>
            <a:ext cx="208873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CD0DD994-1387-F9A5-9AC6-5F27D54B39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E25D2C5-AA87-79D0-FD23-C438DBE264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41570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udexchange.info/programs/environmental-revie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nvironmentalassessment@mshc.com" TargetMode="External"/><Relationship Id="rId2" Type="http://schemas.openxmlformats.org/officeDocument/2006/relationships/hyperlink" Target="http://www.mshomecorp.com/" TargetMode="External"/><Relationship Id="rId1" Type="http://schemas.openxmlformats.org/officeDocument/2006/relationships/slideLayout" Target="../slideLayouts/slideLayout2.xml"/><Relationship Id="rId5" Type="http://schemas.openxmlformats.org/officeDocument/2006/relationships/hyperlink" Target="http://www.hudexchange.info/programs/environmental" TargetMode="External"/><Relationship Id="rId4" Type="http://schemas.openxmlformats.org/officeDocument/2006/relationships/hyperlink" Target="mailto:Shirley.Thompson@mshc.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hudapps.hud.gov/OpportunityPorta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huduser.org/portal/datasets/il.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mshomecorp.com/federal-programs/home/homeowner-rehab"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kimberly.stamps@mshc.com" TargetMode="External"/><Relationship Id="rId2" Type="http://schemas.openxmlformats.org/officeDocument/2006/relationships/hyperlink" Target="mailto:jackie.Cobbins@mshc.com" TargetMode="External"/><Relationship Id="rId1" Type="http://schemas.openxmlformats.org/officeDocument/2006/relationships/slideLayout" Target="../slideLayouts/slideLayout2.xml"/><Relationship Id="rId4" Type="http://schemas.openxmlformats.org/officeDocument/2006/relationships/hyperlink" Target="mailto:lisa.coleman@mshc.com"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www.mshomecorp.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50" y="917130"/>
            <a:ext cx="6692900" cy="3377151"/>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31" y="6142976"/>
            <a:ext cx="541538" cy="517525"/>
          </a:xfrm>
          <a:prstGeom prst="rect">
            <a:avLst/>
          </a:prstGeom>
        </p:spPr>
      </p:pic>
      <p:pic>
        <p:nvPicPr>
          <p:cNvPr id="4" name="Graphic 3">
            <a:extLst>
              <a:ext uri="{FF2B5EF4-FFF2-40B4-BE49-F238E27FC236}">
                <a16:creationId xmlns:a16="http://schemas.microsoft.com/office/drawing/2014/main" id="{DE9D0869-8E9E-EEB1-A3EA-3BBCCAB1D6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568" y="4498007"/>
            <a:ext cx="12798662" cy="1644969"/>
          </a:xfrm>
          <a:prstGeom prst="rect">
            <a:avLst/>
          </a:prstGeom>
        </p:spPr>
      </p:pic>
    </p:spTree>
    <p:extLst>
      <p:ext uri="{BB962C8B-B14F-4D97-AF65-F5344CB8AC3E}">
        <p14:creationId xmlns:p14="http://schemas.microsoft.com/office/powerpoint/2010/main" val="201811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4623-B79F-A4DE-ECA8-A9CEF48D54DD}"/>
              </a:ext>
            </a:extLst>
          </p:cNvPr>
          <p:cNvSpPr>
            <a:spLocks noGrp="1"/>
          </p:cNvSpPr>
          <p:nvPr>
            <p:ph type="title"/>
          </p:nvPr>
        </p:nvSpPr>
        <p:spPr>
          <a:xfrm>
            <a:off x="68366" y="1039086"/>
            <a:ext cx="11955567" cy="1009934"/>
          </a:xfrm>
        </p:spPr>
        <p:txBody>
          <a:bodyPr>
            <a:normAutofit fontScale="90000"/>
          </a:bodyPr>
          <a:lstStyle/>
          <a:p>
            <a:r>
              <a:rPr lang="en-US" dirty="0">
                <a:latin typeface="Franklin Gothic Medium" panose="020B0603020102020204" pitchFamily="34" charset="0"/>
              </a:rPr>
              <a:t>PHASE II – </a:t>
            </a:r>
            <a:r>
              <a:rPr lang="en-US" altLang="en-US" sz="4100" b="1" kern="0" cap="none" spc="0" dirty="0">
                <a:ea typeface="Batang" panose="02030600000101010101" pitchFamily="18" charset="-127"/>
              </a:rPr>
              <a:t>HOMEOWNER REHABILITATION CHECKLIST</a:t>
            </a:r>
            <a:endParaRPr lang="en-US" sz="4100" dirty="0"/>
          </a:p>
        </p:txBody>
      </p:sp>
      <p:sp>
        <p:nvSpPr>
          <p:cNvPr id="3" name="Content Placeholder 2">
            <a:extLst>
              <a:ext uri="{FF2B5EF4-FFF2-40B4-BE49-F238E27FC236}">
                <a16:creationId xmlns:a16="http://schemas.microsoft.com/office/drawing/2014/main" id="{D9AFF036-A9D8-C145-B758-44829D448055}"/>
              </a:ext>
            </a:extLst>
          </p:cNvPr>
          <p:cNvSpPr>
            <a:spLocks noGrp="1"/>
          </p:cNvSpPr>
          <p:nvPr>
            <p:ph idx="1"/>
          </p:nvPr>
        </p:nvSpPr>
        <p:spPr/>
        <p:txBody>
          <a:bodyPr/>
          <a:lstStyle/>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Homeowner Information</a:t>
            </a:r>
          </a:p>
          <a:p>
            <a:pPr marL="1326833" lvl="3" indent="-457200" eaLnBrk="1" fontAlgn="auto" hangingPunct="1">
              <a:lnSpc>
                <a:spcPct val="150000"/>
              </a:lnSpc>
              <a:spcAft>
                <a:spcPts val="0"/>
              </a:spcAft>
              <a:buFont typeface="Wingdings" panose="05000000000000000000" pitchFamily="2" charset="2"/>
              <a:buChar char="ü"/>
              <a:defRPr/>
            </a:pPr>
            <a:r>
              <a:rPr lang="en-US" sz="3000" b="1" dirty="0">
                <a:latin typeface="+mj-lt"/>
              </a:rPr>
              <a:t>Proof of Ownership</a:t>
            </a:r>
          </a:p>
          <a:p>
            <a:pPr marL="1326833" lvl="3" indent="-457200" eaLnBrk="1" fontAlgn="auto" hangingPunct="1">
              <a:lnSpc>
                <a:spcPct val="150000"/>
              </a:lnSpc>
              <a:spcAft>
                <a:spcPts val="0"/>
              </a:spcAft>
              <a:buFont typeface="Wingdings" panose="05000000000000000000" pitchFamily="2" charset="2"/>
              <a:buChar char="ü"/>
              <a:defRPr/>
            </a:pPr>
            <a:r>
              <a:rPr lang="en-US" sz="3000" b="1" dirty="0">
                <a:latin typeface="+mj-lt"/>
              </a:rPr>
              <a:t>Proof of Residency</a:t>
            </a:r>
          </a:p>
          <a:p>
            <a:pPr marL="1326833" lvl="3" indent="-457200" eaLnBrk="1" fontAlgn="auto" hangingPunct="1">
              <a:lnSpc>
                <a:spcPct val="150000"/>
              </a:lnSpc>
              <a:spcAft>
                <a:spcPts val="0"/>
              </a:spcAft>
              <a:buFont typeface="Wingdings" panose="05000000000000000000" pitchFamily="2" charset="2"/>
              <a:buChar char="ü"/>
              <a:defRPr/>
            </a:pPr>
            <a:r>
              <a:rPr lang="en-US" sz="3000" b="1" dirty="0">
                <a:latin typeface="+mj-lt"/>
              </a:rPr>
              <a:t>Income Determination</a:t>
            </a:r>
          </a:p>
          <a:p>
            <a:pPr marL="1326833" lvl="3" indent="-457200" eaLnBrk="1" fontAlgn="auto" hangingPunct="1">
              <a:lnSpc>
                <a:spcPct val="150000"/>
              </a:lnSpc>
              <a:spcAft>
                <a:spcPts val="0"/>
              </a:spcAft>
              <a:buFont typeface="Wingdings" panose="05000000000000000000" pitchFamily="2" charset="2"/>
              <a:buChar char="ü"/>
              <a:defRPr/>
            </a:pPr>
            <a:r>
              <a:rPr lang="en-US" sz="3000" b="1" dirty="0">
                <a:latin typeface="+mj-lt"/>
              </a:rPr>
              <a:t>Part 5 Income Calculation Worksheet</a:t>
            </a:r>
          </a:p>
          <a:p>
            <a:endParaRPr lang="en-US" dirty="0"/>
          </a:p>
        </p:txBody>
      </p:sp>
    </p:spTree>
    <p:extLst>
      <p:ext uri="{BB962C8B-B14F-4D97-AF65-F5344CB8AC3E}">
        <p14:creationId xmlns:p14="http://schemas.microsoft.com/office/powerpoint/2010/main" val="284948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049B-34BD-92BF-CBF4-FE36FD30A574}"/>
              </a:ext>
            </a:extLst>
          </p:cNvPr>
          <p:cNvSpPr>
            <a:spLocks noGrp="1"/>
          </p:cNvSpPr>
          <p:nvPr>
            <p:ph type="title"/>
          </p:nvPr>
        </p:nvSpPr>
        <p:spPr>
          <a:xfrm>
            <a:off x="170917" y="948583"/>
            <a:ext cx="11707738" cy="1051133"/>
          </a:xfrm>
        </p:spPr>
        <p:txBody>
          <a:bodyPr>
            <a:normAutofit/>
          </a:bodyPr>
          <a:lstStyle/>
          <a:p>
            <a:pPr algn="ctr"/>
            <a:r>
              <a:rPr lang="en-US" altLang="en-US" sz="3700" b="1" kern="0" cap="none" spc="0" dirty="0"/>
              <a:t>PHASE II - H</a:t>
            </a:r>
            <a:r>
              <a:rPr lang="en-US" altLang="en-US" sz="3700" b="1" kern="0" cap="none" spc="0" dirty="0">
                <a:ea typeface="Batang" panose="02030600000101010101" pitchFamily="18" charset="-127"/>
              </a:rPr>
              <a:t>OMEOWNER REHABILITATION CHECKLIST</a:t>
            </a:r>
            <a:endParaRPr lang="en-US" sz="3700" dirty="0"/>
          </a:p>
        </p:txBody>
      </p:sp>
      <p:sp>
        <p:nvSpPr>
          <p:cNvPr id="3" name="Content Placeholder 2">
            <a:extLst>
              <a:ext uri="{FF2B5EF4-FFF2-40B4-BE49-F238E27FC236}">
                <a16:creationId xmlns:a16="http://schemas.microsoft.com/office/drawing/2014/main" id="{11C68ED4-1DAE-34B4-0116-D0EBF3D4143F}"/>
              </a:ext>
            </a:extLst>
          </p:cNvPr>
          <p:cNvSpPr>
            <a:spLocks noGrp="1"/>
          </p:cNvSpPr>
          <p:nvPr>
            <p:ph idx="1"/>
          </p:nvPr>
        </p:nvSpPr>
        <p:spPr>
          <a:xfrm>
            <a:off x="838200" y="1999717"/>
            <a:ext cx="10515600" cy="4228470"/>
          </a:xfrm>
        </p:spPr>
        <p:txBody>
          <a:bodyPr/>
          <a:lstStyle/>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Homeowner Information</a:t>
            </a:r>
          </a:p>
          <a:p>
            <a:pPr marL="1441133" lvl="3" indent="-571500" eaLnBrk="1" fontAlgn="auto" hangingPunct="1">
              <a:lnSpc>
                <a:spcPct val="150000"/>
              </a:lnSpc>
              <a:spcAft>
                <a:spcPts val="0"/>
              </a:spcAft>
              <a:buFont typeface="Wingdings" panose="05000000000000000000" pitchFamily="2" charset="2"/>
              <a:buChar char="ü"/>
              <a:defRPr/>
            </a:pPr>
            <a:r>
              <a:rPr lang="en-US" sz="3000" b="1" dirty="0">
                <a:latin typeface="Franklin Gothic Medium"/>
              </a:rPr>
              <a:t>Proof of Updated Property Taxes</a:t>
            </a:r>
            <a:endParaRPr lang="en-US" sz="3000" b="1" dirty="0">
              <a:latin typeface="+mj-lt"/>
            </a:endParaRPr>
          </a:p>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Map Identifying Homeowner Unit</a:t>
            </a:r>
          </a:p>
          <a:p>
            <a:endParaRPr lang="en-US" dirty="0"/>
          </a:p>
        </p:txBody>
      </p:sp>
    </p:spTree>
    <p:extLst>
      <p:ext uri="{BB962C8B-B14F-4D97-AF65-F5344CB8AC3E}">
        <p14:creationId xmlns:p14="http://schemas.microsoft.com/office/powerpoint/2010/main" val="199039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A5C3-6B39-1DD2-FF0A-4943DD8BB4B5}"/>
              </a:ext>
            </a:extLst>
          </p:cNvPr>
          <p:cNvSpPr>
            <a:spLocks noGrp="1"/>
          </p:cNvSpPr>
          <p:nvPr>
            <p:ph type="title"/>
          </p:nvPr>
        </p:nvSpPr>
        <p:spPr>
          <a:xfrm>
            <a:off x="119641" y="888763"/>
            <a:ext cx="11912838" cy="957129"/>
          </a:xfrm>
        </p:spPr>
        <p:txBody>
          <a:bodyPr>
            <a:noAutofit/>
          </a:bodyPr>
          <a:lstStyle/>
          <a:p>
            <a:r>
              <a:rPr lang="en-US" altLang="en-US" sz="3700" b="1" kern="0" cap="none" spc="0" dirty="0"/>
              <a:t>PHASE II - H</a:t>
            </a:r>
            <a:r>
              <a:rPr lang="en-US" altLang="en-US" sz="3700" b="1" kern="0" cap="none" spc="0" dirty="0">
                <a:ea typeface="Batang" panose="02030600000101010101" pitchFamily="18" charset="-127"/>
              </a:rPr>
              <a:t>OMEOWNER REHABILITATION </a:t>
            </a:r>
            <a:r>
              <a:rPr lang="en-US" altLang="en-US" sz="3700" b="1" kern="0" cap="none" spc="0" dirty="0">
                <a:solidFill>
                  <a:schemeClr val="tx2">
                    <a:lumMod val="75000"/>
                  </a:schemeClr>
                </a:solidFill>
                <a:ea typeface="Batang" panose="02030600000101010101" pitchFamily="18" charset="-127"/>
              </a:rPr>
              <a:t>CHECKLIST</a:t>
            </a:r>
            <a:endParaRPr lang="en-US" sz="3700" dirty="0"/>
          </a:p>
        </p:txBody>
      </p:sp>
      <p:sp>
        <p:nvSpPr>
          <p:cNvPr id="3" name="Content Placeholder 2">
            <a:extLst>
              <a:ext uri="{FF2B5EF4-FFF2-40B4-BE49-F238E27FC236}">
                <a16:creationId xmlns:a16="http://schemas.microsoft.com/office/drawing/2014/main" id="{441EF0AC-CF58-AFC2-CD61-E39EC81CB952}"/>
              </a:ext>
            </a:extLst>
          </p:cNvPr>
          <p:cNvSpPr>
            <a:spLocks noGrp="1"/>
          </p:cNvSpPr>
          <p:nvPr>
            <p:ph idx="1"/>
          </p:nvPr>
        </p:nvSpPr>
        <p:spPr>
          <a:xfrm>
            <a:off x="838200" y="1768979"/>
            <a:ext cx="10515600" cy="4691641"/>
          </a:xfrm>
        </p:spPr>
        <p:txBody>
          <a:bodyPr>
            <a:normAutofit lnSpcReduction="10000"/>
          </a:bodyPr>
          <a:lstStyle/>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Photographs of Dwelling </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Full Front/Back/Side View of Unit</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Foundation (Front, Back, and Side)</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Roof</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Plumbing (outside line)</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Entire Kitchen</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Bathroom(s)</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Bedroom(s)</a:t>
            </a:r>
          </a:p>
          <a:p>
            <a:pPr marL="1623695" lvl="4" indent="-571500" eaLnBrk="1" fontAlgn="auto" hangingPunct="1">
              <a:spcBef>
                <a:spcPts val="600"/>
              </a:spcBef>
              <a:spcAft>
                <a:spcPts val="0"/>
              </a:spcAft>
              <a:buFont typeface="Wingdings" panose="05000000000000000000" pitchFamily="2" charset="2"/>
              <a:buChar char="ü"/>
              <a:defRPr/>
            </a:pPr>
            <a:r>
              <a:rPr lang="en-US" sz="2900" b="1" dirty="0">
                <a:latin typeface="Franklin Gothic Medium"/>
              </a:rPr>
              <a:t>Electrical</a:t>
            </a:r>
          </a:p>
          <a:p>
            <a:endParaRPr lang="en-US" dirty="0"/>
          </a:p>
        </p:txBody>
      </p:sp>
    </p:spTree>
    <p:extLst>
      <p:ext uri="{BB962C8B-B14F-4D97-AF65-F5344CB8AC3E}">
        <p14:creationId xmlns:p14="http://schemas.microsoft.com/office/powerpoint/2010/main" val="71260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95CF-EB66-F1AD-4674-392C742CFEA9}"/>
              </a:ext>
            </a:extLst>
          </p:cNvPr>
          <p:cNvSpPr>
            <a:spLocks noGrp="1"/>
          </p:cNvSpPr>
          <p:nvPr>
            <p:ph type="title"/>
          </p:nvPr>
        </p:nvSpPr>
        <p:spPr>
          <a:xfrm>
            <a:off x="119641" y="982766"/>
            <a:ext cx="11981204" cy="726393"/>
          </a:xfrm>
        </p:spPr>
        <p:txBody>
          <a:bodyPr>
            <a:noAutofit/>
          </a:bodyPr>
          <a:lstStyle/>
          <a:p>
            <a:pPr algn="ctr"/>
            <a:r>
              <a:rPr lang="en-US" altLang="en-US" sz="3700" b="1" kern="0" cap="none" spc="0" dirty="0"/>
              <a:t>PHASE II - H</a:t>
            </a:r>
            <a:r>
              <a:rPr lang="en-US" altLang="en-US" sz="3700" b="1" kern="0" cap="none" spc="0" dirty="0">
                <a:ea typeface="Batang" panose="02030600000101010101" pitchFamily="18" charset="-127"/>
              </a:rPr>
              <a:t>OMEOWNER REHABILITATION CHECKLIST</a:t>
            </a:r>
            <a:endParaRPr lang="en-US" sz="3700" dirty="0"/>
          </a:p>
        </p:txBody>
      </p:sp>
      <p:sp>
        <p:nvSpPr>
          <p:cNvPr id="3" name="Content Placeholder 2">
            <a:extLst>
              <a:ext uri="{FF2B5EF4-FFF2-40B4-BE49-F238E27FC236}">
                <a16:creationId xmlns:a16="http://schemas.microsoft.com/office/drawing/2014/main" id="{047A56F2-3ADF-BFFC-283C-12BBFA33C932}"/>
              </a:ext>
            </a:extLst>
          </p:cNvPr>
          <p:cNvSpPr>
            <a:spLocks noGrp="1"/>
          </p:cNvSpPr>
          <p:nvPr>
            <p:ph idx="1"/>
          </p:nvPr>
        </p:nvSpPr>
        <p:spPr>
          <a:xfrm>
            <a:off x="838200" y="1845892"/>
            <a:ext cx="10515600" cy="4382295"/>
          </a:xfrm>
        </p:spPr>
        <p:txBody>
          <a:bodyPr/>
          <a:lstStyle/>
          <a:p>
            <a:pPr marL="502920" indent="-457200" eaLnBrk="1" fontAlgn="auto" hangingPunct="1">
              <a:lnSpc>
                <a:spcPct val="150000"/>
              </a:lnSpc>
              <a:spcAft>
                <a:spcPts val="0"/>
              </a:spcAft>
              <a:buFont typeface="Wingdings" panose="05000000000000000000" pitchFamily="2" charset="2"/>
              <a:buChar char="Ø"/>
              <a:defRPr/>
            </a:pPr>
            <a:r>
              <a:rPr lang="en-US" sz="2800" b="1" dirty="0">
                <a:latin typeface="+mj-lt"/>
              </a:rPr>
              <a:t>Room by Room Inspection HUD Form 52580</a:t>
            </a:r>
          </a:p>
          <a:p>
            <a:pPr marL="502920" indent="-457200" eaLnBrk="1" fontAlgn="auto" hangingPunct="1">
              <a:lnSpc>
                <a:spcPct val="150000"/>
              </a:lnSpc>
              <a:spcAft>
                <a:spcPts val="0"/>
              </a:spcAft>
              <a:buFont typeface="Wingdings" panose="05000000000000000000" pitchFamily="2" charset="2"/>
              <a:buChar char="Ø"/>
              <a:defRPr/>
            </a:pPr>
            <a:r>
              <a:rPr lang="en-US" sz="2800" b="1" dirty="0">
                <a:latin typeface="+mj-lt"/>
              </a:rPr>
              <a:t>Age of Unit</a:t>
            </a:r>
          </a:p>
          <a:p>
            <a:pPr marL="502920" indent="-457200" eaLnBrk="1" fontAlgn="auto" hangingPunct="1">
              <a:lnSpc>
                <a:spcPct val="150000"/>
              </a:lnSpc>
              <a:spcAft>
                <a:spcPts val="0"/>
              </a:spcAft>
              <a:buFont typeface="Wingdings" panose="05000000000000000000" pitchFamily="2" charset="2"/>
              <a:buChar char="Ø"/>
              <a:defRPr/>
            </a:pPr>
            <a:r>
              <a:rPr lang="en-US" sz="2800" b="1" dirty="0">
                <a:latin typeface="+mj-lt"/>
              </a:rPr>
              <a:t>Displacement Documentation</a:t>
            </a:r>
          </a:p>
          <a:p>
            <a:pPr marL="502920" indent="-457200" eaLnBrk="1" fontAlgn="auto" hangingPunct="1">
              <a:lnSpc>
                <a:spcPct val="150000"/>
              </a:lnSpc>
              <a:spcAft>
                <a:spcPts val="0"/>
              </a:spcAft>
              <a:buFont typeface="Wingdings" panose="05000000000000000000" pitchFamily="2" charset="2"/>
              <a:buChar char="Ø"/>
              <a:defRPr/>
            </a:pPr>
            <a:r>
              <a:rPr lang="en-US" sz="2800" b="1" dirty="0">
                <a:latin typeface="+mj-lt"/>
              </a:rPr>
              <a:t>Documentation of Water/Sewer Availability</a:t>
            </a:r>
            <a:endParaRPr lang="en-US" sz="3000" b="1" dirty="0">
              <a:latin typeface="Franklin Gothic Medium"/>
            </a:endParaRPr>
          </a:p>
          <a:p>
            <a:endParaRPr lang="en-US" dirty="0"/>
          </a:p>
        </p:txBody>
      </p:sp>
    </p:spTree>
    <p:extLst>
      <p:ext uri="{BB962C8B-B14F-4D97-AF65-F5344CB8AC3E}">
        <p14:creationId xmlns:p14="http://schemas.microsoft.com/office/powerpoint/2010/main" val="288165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8AA3-CBD0-D48E-4AFD-20A97D5D3D7D}"/>
              </a:ext>
            </a:extLst>
          </p:cNvPr>
          <p:cNvSpPr>
            <a:spLocks noGrp="1"/>
          </p:cNvSpPr>
          <p:nvPr>
            <p:ph type="title"/>
          </p:nvPr>
        </p:nvSpPr>
        <p:spPr/>
        <p:txBody>
          <a:bodyPr>
            <a:normAutofit/>
          </a:bodyPr>
          <a:lstStyle/>
          <a:p>
            <a:pPr algn="ctr"/>
            <a:r>
              <a:rPr lang="en-US" sz="6600" dirty="0">
                <a:latin typeface="Franklin Gothic Medium" panose="020B0603020102020204" pitchFamily="34" charset="0"/>
              </a:rPr>
              <a:t>COMPLIANCE REVIEW</a:t>
            </a:r>
          </a:p>
        </p:txBody>
      </p:sp>
    </p:spTree>
    <p:extLst>
      <p:ext uri="{BB962C8B-B14F-4D97-AF65-F5344CB8AC3E}">
        <p14:creationId xmlns:p14="http://schemas.microsoft.com/office/powerpoint/2010/main" val="360454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3F99-425D-212F-4B2C-5F6166288265}"/>
              </a:ext>
            </a:extLst>
          </p:cNvPr>
          <p:cNvSpPr>
            <a:spLocks noGrp="1"/>
          </p:cNvSpPr>
          <p:nvPr>
            <p:ph type="title"/>
          </p:nvPr>
        </p:nvSpPr>
        <p:spPr>
          <a:xfrm>
            <a:off x="752030" y="3516208"/>
            <a:ext cx="10595420" cy="2200927"/>
          </a:xfrm>
        </p:spPr>
        <p:txBody>
          <a:bodyPr>
            <a:normAutofit/>
          </a:bodyPr>
          <a:lstStyle/>
          <a:p>
            <a:pPr algn="ctr"/>
            <a:r>
              <a:rPr lang="en-US" b="1" dirty="0"/>
              <a:t>ENVIRONMENTAL</a:t>
            </a:r>
            <a:br>
              <a:rPr lang="en-US" b="1" dirty="0"/>
            </a:br>
            <a:r>
              <a:rPr lang="en-US" b="1" dirty="0"/>
              <a:t> REVIEW</a:t>
            </a:r>
          </a:p>
        </p:txBody>
      </p:sp>
    </p:spTree>
    <p:extLst>
      <p:ext uri="{BB962C8B-B14F-4D97-AF65-F5344CB8AC3E}">
        <p14:creationId xmlns:p14="http://schemas.microsoft.com/office/powerpoint/2010/main" val="338480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C357-3A9F-F208-9C55-BE35D3701A43}"/>
              </a:ext>
            </a:extLst>
          </p:cNvPr>
          <p:cNvSpPr>
            <a:spLocks noGrp="1"/>
          </p:cNvSpPr>
          <p:nvPr>
            <p:ph type="title"/>
          </p:nvPr>
        </p:nvSpPr>
        <p:spPr>
          <a:xfrm>
            <a:off x="838200" y="794759"/>
            <a:ext cx="10515600" cy="1016949"/>
          </a:xfrm>
        </p:spPr>
        <p:txBody>
          <a:bodyPr>
            <a:noAutofit/>
          </a:bodyPr>
          <a:lstStyle/>
          <a:p>
            <a:pPr algn="ctr"/>
            <a:r>
              <a:rPr lang="en-US" sz="7200" b="1" dirty="0"/>
              <a:t>GOAL</a:t>
            </a:r>
          </a:p>
        </p:txBody>
      </p:sp>
      <p:sp>
        <p:nvSpPr>
          <p:cNvPr id="3" name="Content Placeholder 2">
            <a:extLst>
              <a:ext uri="{FF2B5EF4-FFF2-40B4-BE49-F238E27FC236}">
                <a16:creationId xmlns:a16="http://schemas.microsoft.com/office/drawing/2014/main" id="{46711207-C867-327B-6262-DCDEB46ADA13}"/>
              </a:ext>
            </a:extLst>
          </p:cNvPr>
          <p:cNvSpPr>
            <a:spLocks noGrp="1"/>
          </p:cNvSpPr>
          <p:nvPr>
            <p:ph idx="1"/>
          </p:nvPr>
        </p:nvSpPr>
        <p:spPr>
          <a:xfrm>
            <a:off x="838200" y="2025353"/>
            <a:ext cx="10515600" cy="3793562"/>
          </a:xfrm>
        </p:spPr>
        <p:txBody>
          <a:bodyPr/>
          <a:lstStyle/>
          <a:p>
            <a:pPr>
              <a:buFont typeface="Wingdings" panose="05000000000000000000" pitchFamily="2" charset="2"/>
              <a:buChar char="Ø"/>
              <a:defRPr/>
            </a:pPr>
            <a:r>
              <a:rPr lang="en-US" sz="3200" b="1" dirty="0">
                <a:latin typeface="Times New Roman" panose="02020603050405020304" pitchFamily="18" charset="0"/>
                <a:cs typeface="Times New Roman" panose="02020603050405020304" pitchFamily="18" charset="0"/>
              </a:rPr>
              <a:t>To deliver the importance of understanding and   considering the environmental review process and potential issues early in the project planning. </a:t>
            </a:r>
          </a:p>
          <a:p>
            <a:pPr marL="0" indent="0">
              <a:buNone/>
              <a:defRPr/>
            </a:pPr>
            <a:endParaRPr lang="en-US" sz="3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sz="3200" b="1" dirty="0">
                <a:latin typeface="Times New Roman" panose="02020603050405020304" pitchFamily="18" charset="0"/>
                <a:cs typeface="Times New Roman" panose="02020603050405020304" pitchFamily="18" charset="0"/>
              </a:rPr>
              <a:t>Identify standard procedures for conducting reviews and documenting environmental findings. </a:t>
            </a:r>
          </a:p>
          <a:p>
            <a:endParaRPr lang="en-US" dirty="0"/>
          </a:p>
        </p:txBody>
      </p:sp>
    </p:spTree>
    <p:extLst>
      <p:ext uri="{BB962C8B-B14F-4D97-AF65-F5344CB8AC3E}">
        <p14:creationId xmlns:p14="http://schemas.microsoft.com/office/powerpoint/2010/main" val="374367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6F38-8F9F-9EE6-DC52-38AAD43CEA8A}"/>
              </a:ext>
            </a:extLst>
          </p:cNvPr>
          <p:cNvSpPr>
            <a:spLocks noGrp="1"/>
          </p:cNvSpPr>
          <p:nvPr>
            <p:ph type="title"/>
          </p:nvPr>
        </p:nvSpPr>
        <p:spPr>
          <a:xfrm>
            <a:off x="838200" y="803306"/>
            <a:ext cx="10515600" cy="897308"/>
          </a:xfrm>
        </p:spPr>
        <p:txBody>
          <a:bodyPr>
            <a:normAutofit/>
          </a:bodyPr>
          <a:lstStyle/>
          <a:p>
            <a:pPr algn="ctr"/>
            <a:r>
              <a:rPr lang="en-US" sz="5400" b="1" dirty="0"/>
              <a:t>FACTS</a:t>
            </a:r>
          </a:p>
        </p:txBody>
      </p:sp>
      <p:sp>
        <p:nvSpPr>
          <p:cNvPr id="3" name="Content Placeholder 2">
            <a:extLst>
              <a:ext uri="{FF2B5EF4-FFF2-40B4-BE49-F238E27FC236}">
                <a16:creationId xmlns:a16="http://schemas.microsoft.com/office/drawing/2014/main" id="{A58EC16F-D0F3-0953-E68F-C7A6B5BC7429}"/>
              </a:ext>
            </a:extLst>
          </p:cNvPr>
          <p:cNvSpPr>
            <a:spLocks noGrp="1"/>
          </p:cNvSpPr>
          <p:nvPr>
            <p:ph idx="1"/>
          </p:nvPr>
        </p:nvSpPr>
        <p:spPr>
          <a:xfrm>
            <a:off x="838200" y="1546790"/>
            <a:ext cx="10515600" cy="4681398"/>
          </a:xfrm>
        </p:spPr>
        <p:txBody>
          <a:bodyPr>
            <a:normAutofit fontScale="25000" lnSpcReduction="20000"/>
          </a:bodyPr>
          <a:lstStyle/>
          <a:p>
            <a:pPr>
              <a:lnSpc>
                <a:spcPct val="120000"/>
              </a:lnSpc>
              <a:defRPr/>
            </a:pPr>
            <a:r>
              <a:rPr lang="en-US" sz="8000" dirty="0">
                <a:latin typeface="Franklin Gothic Demi" panose="020B0703020102020204" pitchFamily="34" charset="0"/>
              </a:rPr>
              <a:t>Every project undertaken with federal funds, and all activities related to that project, is subject to the provisions of the National Environmental Policy Act of 1969 (NEPA), as well as to the HUD environmental review regulations at 24 CFR Part 58</a:t>
            </a:r>
          </a:p>
          <a:p>
            <a:pPr marL="0" indent="0">
              <a:lnSpc>
                <a:spcPct val="120000"/>
              </a:lnSpc>
              <a:buNone/>
              <a:defRPr/>
            </a:pPr>
            <a:endParaRPr lang="en-US" sz="2400" dirty="0">
              <a:latin typeface="Franklin Gothic Demi" panose="020B0703020102020204" pitchFamily="34" charset="0"/>
            </a:endParaRPr>
          </a:p>
          <a:p>
            <a:pPr>
              <a:lnSpc>
                <a:spcPct val="120000"/>
              </a:lnSpc>
              <a:defRPr/>
            </a:pPr>
            <a:r>
              <a:rPr lang="en-US" sz="8000" dirty="0">
                <a:latin typeface="Franklin Gothic Demi" panose="020B0703020102020204" pitchFamily="34" charset="0"/>
              </a:rPr>
              <a:t>The </a:t>
            </a:r>
            <a:r>
              <a:rPr lang="en-US" sz="8000" u="sng" dirty="0">
                <a:latin typeface="Franklin Gothic Demi" panose="020B0703020102020204" pitchFamily="34" charset="0"/>
              </a:rPr>
              <a:t>Recipient</a:t>
            </a:r>
            <a:r>
              <a:rPr lang="en-US" sz="8000" dirty="0">
                <a:latin typeface="Franklin Gothic Demi" panose="020B0703020102020204" pitchFamily="34" charset="0"/>
              </a:rPr>
              <a:t> of the federal project funds may NOT obligate, committed or expend federal funds until you have completed the environmental requirements, received an environmental clearance and satisfied all contract conditions. </a:t>
            </a:r>
            <a:r>
              <a:rPr lang="en-US" sz="8000" u="sng" dirty="0">
                <a:latin typeface="Franklin Gothic Demi" panose="020B0703020102020204" pitchFamily="34" charset="0"/>
              </a:rPr>
              <a:t>NO EXCEPTIONS</a:t>
            </a:r>
          </a:p>
          <a:p>
            <a:pPr marL="33338" indent="0">
              <a:lnSpc>
                <a:spcPct val="120000"/>
              </a:lnSpc>
              <a:buFont typeface="Wingdings 2" panose="05020102010507070707" pitchFamily="18" charset="2"/>
              <a:buNone/>
              <a:defRPr/>
            </a:pPr>
            <a:endParaRPr lang="en-US" sz="3200" dirty="0">
              <a:latin typeface="Franklin Gothic Demi" panose="020B0703020102020204" pitchFamily="34" charset="0"/>
            </a:endParaRPr>
          </a:p>
          <a:p>
            <a:pPr>
              <a:lnSpc>
                <a:spcPct val="120000"/>
              </a:lnSpc>
              <a:defRPr/>
            </a:pPr>
            <a:r>
              <a:rPr lang="en-US" sz="8000" dirty="0">
                <a:latin typeface="Franklin Gothic Demi" panose="020B0703020102020204" pitchFamily="34" charset="0"/>
              </a:rPr>
              <a:t>Assumption of Responsibility Responsible entities (REs) must assume the responsibilities for Environmental review  • Decision-making  </a:t>
            </a:r>
          </a:p>
          <a:p>
            <a:pPr marL="33338" indent="0">
              <a:buFont typeface="Wingdings 2" panose="05020102010507070707" pitchFamily="18" charset="2"/>
              <a:buNone/>
              <a:defRPr/>
            </a:pPr>
            <a:endParaRPr lang="en-US" sz="3600" dirty="0">
              <a:latin typeface="Franklin Gothic Demi" panose="020B0703020102020204" pitchFamily="34" charset="0"/>
            </a:endParaRPr>
          </a:p>
          <a:p>
            <a:pPr>
              <a:lnSpc>
                <a:spcPct val="120000"/>
              </a:lnSpc>
              <a:defRPr/>
            </a:pPr>
            <a:r>
              <a:rPr lang="en-US" sz="8000" dirty="0">
                <a:latin typeface="Franklin Gothic Demi" panose="020B0703020102020204" pitchFamily="34" charset="0"/>
              </a:rPr>
              <a:t>A written record of compliance with HUD’s environmental regulations is required for every activity</a:t>
            </a:r>
            <a:r>
              <a:rPr lang="en-US" sz="4500" dirty="0">
                <a:latin typeface="Franklin Gothic Demi" panose="020B0703020102020204" pitchFamily="34" charset="0"/>
              </a:rPr>
              <a:t>.</a:t>
            </a:r>
          </a:p>
          <a:p>
            <a:endParaRPr lang="en-US" dirty="0"/>
          </a:p>
        </p:txBody>
      </p:sp>
    </p:spTree>
    <p:extLst>
      <p:ext uri="{BB962C8B-B14F-4D97-AF65-F5344CB8AC3E}">
        <p14:creationId xmlns:p14="http://schemas.microsoft.com/office/powerpoint/2010/main" val="373706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C473-E989-AD7A-0E1B-F0C152DB3D01}"/>
              </a:ext>
            </a:extLst>
          </p:cNvPr>
          <p:cNvSpPr>
            <a:spLocks noGrp="1"/>
          </p:cNvSpPr>
          <p:nvPr>
            <p:ph type="title"/>
          </p:nvPr>
        </p:nvSpPr>
        <p:spPr>
          <a:xfrm>
            <a:off x="838200" y="828942"/>
            <a:ext cx="10515600" cy="794759"/>
          </a:xfrm>
        </p:spPr>
        <p:txBody>
          <a:bodyPr>
            <a:normAutofit fontScale="90000"/>
          </a:bodyPr>
          <a:lstStyle/>
          <a:p>
            <a:pPr algn="ctr"/>
            <a:r>
              <a:rPr kumimoji="0" lang="en-US" sz="5400" b="1" i="0" u="none" strike="noStrike" kern="1200" cap="none" spc="0" normalizeH="0" baseline="0" noProof="0" dirty="0">
                <a:ln>
                  <a:noFill/>
                </a:ln>
                <a:effectLst/>
                <a:uLnTx/>
                <a:uFillTx/>
                <a:latin typeface="Futura PT Bold"/>
                <a:ea typeface="+mj-ea"/>
                <a:cs typeface="+mj-cs"/>
              </a:rPr>
              <a:t>FACTS</a:t>
            </a:r>
            <a:endParaRPr lang="en-US" dirty="0"/>
          </a:p>
        </p:txBody>
      </p:sp>
      <p:sp>
        <p:nvSpPr>
          <p:cNvPr id="3" name="Content Placeholder 2">
            <a:extLst>
              <a:ext uri="{FF2B5EF4-FFF2-40B4-BE49-F238E27FC236}">
                <a16:creationId xmlns:a16="http://schemas.microsoft.com/office/drawing/2014/main" id="{C3B359AD-EA8E-E00A-95BD-BC430377E9E9}"/>
              </a:ext>
            </a:extLst>
          </p:cNvPr>
          <p:cNvSpPr>
            <a:spLocks noGrp="1"/>
          </p:cNvSpPr>
          <p:nvPr>
            <p:ph idx="1"/>
          </p:nvPr>
        </p:nvSpPr>
        <p:spPr>
          <a:xfrm>
            <a:off x="838200" y="1623701"/>
            <a:ext cx="10515600" cy="4760007"/>
          </a:xfrm>
        </p:spPr>
        <p:txBody>
          <a:bodyPr>
            <a:normAutofit lnSpcReduction="10000"/>
          </a:bodyPr>
          <a:lstStyle/>
          <a:p>
            <a:pPr>
              <a:lnSpc>
                <a:spcPct val="120000"/>
              </a:lnSpc>
              <a:defRPr/>
            </a:pPr>
            <a:r>
              <a:rPr lang="en-US" sz="2800" dirty="0">
                <a:latin typeface="Franklin Gothic Demi" panose="020B0703020102020204" pitchFamily="34" charset="0"/>
              </a:rPr>
              <a:t>HUD’s regulations at 24 CFR Part 58 implement the policies and regulations of the National Environmental Policy Act (NEPA)</a:t>
            </a:r>
          </a:p>
          <a:p>
            <a:pPr marL="33338" indent="0">
              <a:lnSpc>
                <a:spcPct val="120000"/>
              </a:lnSpc>
              <a:buFont typeface="Wingdings 2" panose="05020102010507070707" pitchFamily="18" charset="2"/>
              <a:buNone/>
              <a:defRPr/>
            </a:pPr>
            <a:endParaRPr lang="en-US" sz="1400" dirty="0">
              <a:latin typeface="Franklin Gothic Demi" panose="020B0703020102020204" pitchFamily="34" charset="0"/>
            </a:endParaRPr>
          </a:p>
          <a:p>
            <a:pPr>
              <a:defRPr/>
            </a:pPr>
            <a:r>
              <a:rPr lang="en-US" sz="2800" dirty="0">
                <a:latin typeface="Franklin Gothic Demi" panose="020B0703020102020204" pitchFamily="34" charset="0"/>
              </a:rPr>
              <a:t>Leaving any Compliance Documentation Section blank or providing a “not applicable” response to any Statutory item is not acceptable. A failure to review all items will result in the recipient having to correct the Environmental Review Records and re-submit to MHC. </a:t>
            </a:r>
          </a:p>
          <a:p>
            <a:pPr marL="0" indent="0">
              <a:buNone/>
              <a:defRPr/>
            </a:pPr>
            <a:endParaRPr lang="en-US" sz="1600" dirty="0">
              <a:latin typeface="Franklin Gothic Demi" panose="020B0703020102020204" pitchFamily="34" charset="0"/>
            </a:endParaRPr>
          </a:p>
          <a:p>
            <a:pPr>
              <a:defRPr/>
            </a:pPr>
            <a:r>
              <a:rPr lang="en-US" sz="2800" dirty="0">
                <a:latin typeface="Franklin Gothic Demi" panose="020B0703020102020204" pitchFamily="34" charset="0"/>
              </a:rPr>
              <a:t>Copies of environmental review must be available to the public in RE and recipient’s offices </a:t>
            </a:r>
          </a:p>
          <a:p>
            <a:endParaRPr lang="en-US" dirty="0"/>
          </a:p>
        </p:txBody>
      </p:sp>
    </p:spTree>
    <p:extLst>
      <p:ext uri="{BB962C8B-B14F-4D97-AF65-F5344CB8AC3E}">
        <p14:creationId xmlns:p14="http://schemas.microsoft.com/office/powerpoint/2010/main" val="29008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3AE-23F8-D1AE-167B-27A2D86CE882}"/>
              </a:ext>
            </a:extLst>
          </p:cNvPr>
          <p:cNvSpPr>
            <a:spLocks noGrp="1"/>
          </p:cNvSpPr>
          <p:nvPr>
            <p:ph type="title"/>
          </p:nvPr>
        </p:nvSpPr>
        <p:spPr/>
        <p:txBody>
          <a:bodyPr/>
          <a:lstStyle/>
          <a:p>
            <a:pPr algn="ctr"/>
            <a:r>
              <a:rPr lang="en-US" sz="4400" b="1" dirty="0">
                <a:latin typeface="Gill Sans MT" panose="020B0502020104020203"/>
              </a:rPr>
              <a:t>GUIDANCE</a:t>
            </a:r>
            <a:endParaRPr lang="en-US" dirty="0"/>
          </a:p>
        </p:txBody>
      </p:sp>
      <p:sp>
        <p:nvSpPr>
          <p:cNvPr id="3" name="Content Placeholder 2">
            <a:extLst>
              <a:ext uri="{FF2B5EF4-FFF2-40B4-BE49-F238E27FC236}">
                <a16:creationId xmlns:a16="http://schemas.microsoft.com/office/drawing/2014/main" id="{E10BA3C3-BE98-831B-B3C2-5610B2D6617F}"/>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tx2">
                    <a:lumMod val="75000"/>
                  </a:schemeClr>
                </a:solidFill>
                <a:effectLst/>
                <a:uLnTx/>
                <a:uFillTx/>
                <a:latin typeface="Franklin Gothic Medium" panose="020B0603020102020204" pitchFamily="34" charset="0"/>
                <a:ea typeface="+mn-ea"/>
                <a:cs typeface="Arial" panose="020B0604020202020204" pitchFamily="34" charset="0"/>
              </a:rPr>
              <a:t>1. </a:t>
            </a:r>
            <a:r>
              <a:rPr kumimoji="0" lang="en-US" altLang="en-US" sz="36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rPr>
              <a:t>Determine Level of Review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rPr>
              <a:t>2. Conduct the Review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rPr>
              <a:t>    Public Notice Process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effectLst/>
                <a:uLnTx/>
                <a:uFillTx/>
                <a:latin typeface="Franklin Gothic Medium" panose="020B0603020102020204" pitchFamily="34" charset="0"/>
                <a:ea typeface="+mn-ea"/>
                <a:cs typeface="Arial" panose="020B0604020202020204" pitchFamily="34" charset="0"/>
              </a:rPr>
              <a:t>    Request for Release of Fund        </a:t>
            </a:r>
            <a:r>
              <a:rPr kumimoji="0" lang="en-US" altLang="en-US" sz="3600" b="0" i="0" u="none" strike="noStrike" kern="1200" cap="none" spc="0" normalizeH="0" baseline="0" noProof="0" dirty="0">
                <a:ln>
                  <a:noFill/>
                </a:ln>
                <a:solidFill>
                  <a:schemeClr val="tx2">
                    <a:lumMod val="75000"/>
                  </a:schemeClr>
                </a:solidFill>
                <a:effectLst/>
                <a:uLnTx/>
                <a:uFillTx/>
                <a:latin typeface="Franklin Gothic Medium" panose="020B0603020102020204" pitchFamily="34" charset="0"/>
                <a:ea typeface="+mn-ea"/>
                <a:cs typeface="Arial" panose="020B0604020202020204" pitchFamily="34" charset="0"/>
              </a:rPr>
              <a:t>                        </a:t>
            </a:r>
          </a:p>
          <a:p>
            <a:endParaRPr lang="en-US" dirty="0"/>
          </a:p>
        </p:txBody>
      </p:sp>
      <p:pic>
        <p:nvPicPr>
          <p:cNvPr id="4" name="Picture 4">
            <a:extLst>
              <a:ext uri="{FF2B5EF4-FFF2-40B4-BE49-F238E27FC236}">
                <a16:creationId xmlns:a16="http://schemas.microsoft.com/office/drawing/2014/main" id="{F80776CF-2C69-602C-18C4-9CCB19536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9623" y="1148765"/>
            <a:ext cx="736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A close up of a logo&#10;&#10;Description automatically generated">
            <a:extLst>
              <a:ext uri="{FF2B5EF4-FFF2-40B4-BE49-F238E27FC236}">
                <a16:creationId xmlns:a16="http://schemas.microsoft.com/office/drawing/2014/main" id="{23021771-28B4-F9E0-CA6E-9F63E04A3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923" y="4953858"/>
            <a:ext cx="1108075" cy="1108075"/>
          </a:xfrm>
          <a:prstGeom prst="rect">
            <a:avLst/>
          </a:prstGeom>
        </p:spPr>
      </p:pic>
    </p:spTree>
    <p:extLst>
      <p:ext uri="{BB962C8B-B14F-4D97-AF65-F5344CB8AC3E}">
        <p14:creationId xmlns:p14="http://schemas.microsoft.com/office/powerpoint/2010/main" val="57834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a:xfrm>
            <a:off x="1524000" y="3477847"/>
            <a:ext cx="9773540" cy="2179470"/>
          </a:xfrm>
        </p:spPr>
        <p:txBody>
          <a:bodyPr>
            <a:normAutofit fontScale="90000"/>
          </a:bodyPr>
          <a:lstStyle/>
          <a:p>
            <a:pPr>
              <a:lnSpc>
                <a:spcPct val="150000"/>
              </a:lnSpc>
            </a:pPr>
            <a:r>
              <a:rPr lang="en-US" b="1" dirty="0"/>
              <a:t>HOMEOWNER REHABILITATION PROGRAM</a:t>
            </a:r>
          </a:p>
        </p:txBody>
      </p:sp>
    </p:spTree>
    <p:extLst>
      <p:ext uri="{BB962C8B-B14F-4D97-AF65-F5344CB8AC3E}">
        <p14:creationId xmlns:p14="http://schemas.microsoft.com/office/powerpoint/2010/main" val="27162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286B-F685-F953-762A-5D95E72E626B}"/>
              </a:ext>
            </a:extLst>
          </p:cNvPr>
          <p:cNvSpPr>
            <a:spLocks noGrp="1"/>
          </p:cNvSpPr>
          <p:nvPr>
            <p:ph type="title"/>
          </p:nvPr>
        </p:nvSpPr>
        <p:spPr/>
        <p:txBody>
          <a:bodyPr>
            <a:normAutofit/>
          </a:bodyPr>
          <a:lstStyle/>
          <a:p>
            <a:pPr algn="ctr"/>
            <a:r>
              <a:rPr lang="en-US" sz="6000" b="1" dirty="0"/>
              <a:t>PROCESS</a:t>
            </a:r>
          </a:p>
        </p:txBody>
      </p:sp>
      <p:sp>
        <p:nvSpPr>
          <p:cNvPr id="3" name="Content Placeholder 2">
            <a:extLst>
              <a:ext uri="{FF2B5EF4-FFF2-40B4-BE49-F238E27FC236}">
                <a16:creationId xmlns:a16="http://schemas.microsoft.com/office/drawing/2014/main" id="{AE1322E5-9738-47E9-5EF5-D2A515D7587A}"/>
              </a:ext>
            </a:extLst>
          </p:cNvPr>
          <p:cNvSpPr>
            <a:spLocks noGrp="1"/>
          </p:cNvSpPr>
          <p:nvPr>
            <p:ph idx="1"/>
          </p:nvPr>
        </p:nvSpPr>
        <p:spPr/>
        <p:txBody>
          <a:bodyPr/>
          <a:lstStyle/>
          <a:p>
            <a:pPr>
              <a:defRPr/>
            </a:pPr>
            <a:r>
              <a:rPr lang="en-US" sz="4000" dirty="0"/>
              <a:t>Evaluate the entire scope of the project</a:t>
            </a:r>
          </a:p>
          <a:p>
            <a:pPr>
              <a:defRPr/>
            </a:pPr>
            <a:endParaRPr lang="en-US" sz="4000" dirty="0"/>
          </a:p>
          <a:p>
            <a:pPr>
              <a:defRPr/>
            </a:pPr>
            <a:r>
              <a:rPr lang="en-US" sz="4000" dirty="0"/>
              <a:t>Goal is to assess the cumulative effect of all planned activities. </a:t>
            </a:r>
          </a:p>
          <a:p>
            <a:endParaRPr lang="en-US" dirty="0"/>
          </a:p>
        </p:txBody>
      </p:sp>
    </p:spTree>
    <p:extLst>
      <p:ext uri="{BB962C8B-B14F-4D97-AF65-F5344CB8AC3E}">
        <p14:creationId xmlns:p14="http://schemas.microsoft.com/office/powerpoint/2010/main" val="106501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3002-867A-B49C-2E03-6EE3A7EF0922}"/>
              </a:ext>
            </a:extLst>
          </p:cNvPr>
          <p:cNvSpPr>
            <a:spLocks noGrp="1"/>
          </p:cNvSpPr>
          <p:nvPr>
            <p:ph type="title"/>
          </p:nvPr>
        </p:nvSpPr>
        <p:spPr>
          <a:xfrm>
            <a:off x="838200" y="871672"/>
            <a:ext cx="10515600" cy="623842"/>
          </a:xfrm>
        </p:spPr>
        <p:txBody>
          <a:bodyPr>
            <a:normAutofit fontScale="90000"/>
          </a:bodyPr>
          <a:lstStyle/>
          <a:p>
            <a:pPr algn="ctr"/>
            <a:r>
              <a:rPr lang="en-US" sz="4400" b="1" dirty="0"/>
              <a:t>LEVEL OF ENVIRONMENTAL REVIEW</a:t>
            </a:r>
            <a:endParaRPr lang="en-US" b="1" dirty="0"/>
          </a:p>
        </p:txBody>
      </p:sp>
      <p:sp>
        <p:nvSpPr>
          <p:cNvPr id="3" name="Content Placeholder 2">
            <a:extLst>
              <a:ext uri="{FF2B5EF4-FFF2-40B4-BE49-F238E27FC236}">
                <a16:creationId xmlns:a16="http://schemas.microsoft.com/office/drawing/2014/main" id="{D0AB7A01-339C-B7B9-E633-0C002F3E2B15}"/>
              </a:ext>
            </a:extLst>
          </p:cNvPr>
          <p:cNvSpPr>
            <a:spLocks noGrp="1"/>
          </p:cNvSpPr>
          <p:nvPr>
            <p:ph idx="1"/>
          </p:nvPr>
        </p:nvSpPr>
        <p:spPr>
          <a:xfrm>
            <a:off x="838200" y="1939895"/>
            <a:ext cx="10515600" cy="4288292"/>
          </a:xfrm>
        </p:spPr>
        <p:txBody>
          <a:bodyPr>
            <a:normAutofit fontScale="85000" lnSpcReduction="20000"/>
          </a:bodyPr>
          <a:lstStyle/>
          <a:p>
            <a:pPr marL="257175" indent="-257175">
              <a:buFont typeface="Arial" panose="020B0604020202020204" pitchFamily="34" charset="0"/>
              <a:buChar char="•"/>
              <a:defRPr/>
            </a:pPr>
            <a:r>
              <a:rPr lang="en-US" dirty="0"/>
              <a:t>Exempt 24 CFR 59.34  </a:t>
            </a:r>
          </a:p>
          <a:p>
            <a:pPr>
              <a:defRPr/>
            </a:pPr>
            <a:endParaRPr lang="en-US" dirty="0"/>
          </a:p>
          <a:p>
            <a:pPr marL="257175" indent="-257175">
              <a:buFont typeface="Arial" panose="020B0604020202020204" pitchFamily="34" charset="0"/>
              <a:buChar char="•"/>
              <a:defRPr/>
            </a:pPr>
            <a:r>
              <a:rPr lang="en-US" dirty="0"/>
              <a:t>Categorical Exclusion Subject (CEST) 58.5 </a:t>
            </a:r>
          </a:p>
          <a:p>
            <a:pPr>
              <a:defRPr/>
            </a:pPr>
            <a:endParaRPr lang="en-US" dirty="0"/>
          </a:p>
          <a:p>
            <a:pPr marL="257175" indent="-257175">
              <a:buFont typeface="Arial" panose="020B0604020202020204" pitchFamily="34" charset="0"/>
              <a:buChar char="•"/>
              <a:defRPr/>
            </a:pPr>
            <a:r>
              <a:rPr lang="en-US" dirty="0"/>
              <a:t>Categorical  Exclusion Not Subject To (CENST)  58.5</a:t>
            </a:r>
          </a:p>
          <a:p>
            <a:pPr>
              <a:defRPr/>
            </a:pPr>
            <a:endParaRPr lang="en-US" dirty="0"/>
          </a:p>
          <a:p>
            <a:pPr marL="257175" indent="-257175">
              <a:buFont typeface="Arial" panose="020B0604020202020204" pitchFamily="34" charset="0"/>
              <a:buChar char="•"/>
              <a:defRPr/>
            </a:pPr>
            <a:r>
              <a:rPr lang="en-US" dirty="0"/>
              <a:t>Environmental Assessment (EA) </a:t>
            </a:r>
          </a:p>
          <a:p>
            <a:pPr>
              <a:defRPr/>
            </a:pPr>
            <a:r>
              <a:rPr lang="en-US" dirty="0"/>
              <a:t> </a:t>
            </a:r>
          </a:p>
          <a:p>
            <a:pPr marL="257175" indent="-257175">
              <a:buFont typeface="Arial" panose="020B0604020202020204" pitchFamily="34" charset="0"/>
              <a:buChar char="•"/>
              <a:defRPr/>
            </a:pPr>
            <a:r>
              <a:rPr lang="en-US" dirty="0"/>
              <a:t>Environmental Impact Statement (EIS)</a:t>
            </a:r>
          </a:p>
          <a:p>
            <a:pPr marL="0" indent="0">
              <a:buNone/>
              <a:defRPr/>
            </a:pPr>
            <a:endParaRPr lang="en-US" dirty="0">
              <a:solidFill>
                <a:prstClr val="black"/>
              </a:solidFill>
            </a:endParaRPr>
          </a:p>
          <a:p>
            <a:pPr marL="257175" indent="-257175">
              <a:buFont typeface="Arial" panose="020B0604020202020204" pitchFamily="34" charset="0"/>
              <a:buChar char="•"/>
              <a:defRPr/>
            </a:pPr>
            <a:r>
              <a:rPr lang="en-US" sz="2400" dirty="0">
                <a:solidFill>
                  <a:srgbClr val="C00000"/>
                </a:solidFill>
                <a:hlinkClick r:id="rId2">
                  <a:extLst>
                    <a:ext uri="{A12FA001-AC4F-418D-AE19-62706E023703}">
                      <ahyp:hlinkClr xmlns:ahyp="http://schemas.microsoft.com/office/drawing/2018/hyperlinkcolor" val="tx"/>
                    </a:ext>
                  </a:extLst>
                </a:hlinkClick>
              </a:rPr>
              <a:t>https://www.hudexchange.info/programs/environmental-review/</a:t>
            </a:r>
            <a:endParaRPr lang="en-US" sz="2400" dirty="0">
              <a:solidFill>
                <a:srgbClr val="C00000"/>
              </a:solidFill>
            </a:endParaRPr>
          </a:p>
          <a:p>
            <a:pPr marL="0" indent="0">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303041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3523-5FF1-53E6-98CB-1C6903817702}"/>
              </a:ext>
            </a:extLst>
          </p:cNvPr>
          <p:cNvSpPr>
            <a:spLocks noGrp="1"/>
          </p:cNvSpPr>
          <p:nvPr>
            <p:ph type="title"/>
          </p:nvPr>
        </p:nvSpPr>
        <p:spPr>
          <a:xfrm>
            <a:off x="196553" y="922946"/>
            <a:ext cx="11571006" cy="1247685"/>
          </a:xfrm>
        </p:spPr>
        <p:txBody>
          <a:bodyPr>
            <a:normAutofit/>
          </a:bodyPr>
          <a:lstStyle/>
          <a:p>
            <a:pPr algn="ctr">
              <a:defRPr/>
            </a:pPr>
            <a:r>
              <a:rPr lang="en-US" sz="4000" b="1" dirty="0"/>
              <a:t>CATEGORICAL EXCLUSIONS SUBJECT TO § 58.5</a:t>
            </a:r>
            <a:br>
              <a:rPr lang="en-US" sz="4400" dirty="0">
                <a:solidFill>
                  <a:srgbClr val="008A43"/>
                </a:solidFill>
              </a:rPr>
            </a:br>
            <a:endParaRPr lang="en-US" dirty="0"/>
          </a:p>
        </p:txBody>
      </p:sp>
      <p:sp>
        <p:nvSpPr>
          <p:cNvPr id="3" name="Content Placeholder 2">
            <a:extLst>
              <a:ext uri="{FF2B5EF4-FFF2-40B4-BE49-F238E27FC236}">
                <a16:creationId xmlns:a16="http://schemas.microsoft.com/office/drawing/2014/main" id="{30E77F30-ED7A-083B-4812-A366EE1F801F}"/>
              </a:ext>
            </a:extLst>
          </p:cNvPr>
          <p:cNvSpPr>
            <a:spLocks noGrp="1"/>
          </p:cNvSpPr>
          <p:nvPr>
            <p:ph idx="1"/>
          </p:nvPr>
        </p:nvSpPr>
        <p:spPr>
          <a:xfrm>
            <a:off x="838200" y="1999716"/>
            <a:ext cx="10515600" cy="4228471"/>
          </a:xfrm>
        </p:spPr>
        <p:txBody>
          <a:bodyPr/>
          <a:lstStyle/>
          <a:p>
            <a:pPr>
              <a:defRPr/>
            </a:pPr>
            <a:r>
              <a:rPr lang="en-US" sz="3000" dirty="0">
                <a:latin typeface="+mj-lt"/>
              </a:rPr>
              <a:t>24 CFR Part 58.35 of the environmental regulations. </a:t>
            </a:r>
          </a:p>
          <a:p>
            <a:pPr marL="33338" indent="0">
              <a:buFont typeface="Wingdings 2" panose="05020102010507070707" pitchFamily="18" charset="2"/>
              <a:buNone/>
              <a:defRPr/>
            </a:pPr>
            <a:endParaRPr lang="en-US" sz="1800" dirty="0">
              <a:latin typeface="+mj-lt"/>
            </a:endParaRPr>
          </a:p>
          <a:p>
            <a:pPr>
              <a:defRPr/>
            </a:pPr>
            <a:r>
              <a:rPr lang="en-US" sz="3000" dirty="0">
                <a:latin typeface="+mj-lt"/>
              </a:rPr>
              <a:t>Activities listed in 58.35(a) are categorically excluded from National Environmental Protection Act (NEPA) requirements</a:t>
            </a:r>
          </a:p>
          <a:p>
            <a:pPr marL="33338" indent="0">
              <a:buFont typeface="Wingdings 2" panose="05020102010507070707" pitchFamily="18" charset="2"/>
              <a:buNone/>
              <a:defRPr/>
            </a:pPr>
            <a:endParaRPr lang="en-US" sz="1600" dirty="0">
              <a:latin typeface="+mj-lt"/>
            </a:endParaRPr>
          </a:p>
          <a:p>
            <a:pPr>
              <a:defRPr/>
            </a:pPr>
            <a:r>
              <a:rPr lang="en-US" sz="3000" dirty="0">
                <a:latin typeface="+mj-lt"/>
              </a:rPr>
              <a:t>A determination of whether compliance with the Federal laws, authorities and Executive Orders listed in Sec. 58.5 are invoked by project activities. </a:t>
            </a:r>
          </a:p>
          <a:p>
            <a:pPr marL="33338" indent="0">
              <a:buFont typeface="Wingdings 2" panose="05020102010507070707" pitchFamily="18" charset="2"/>
              <a:buNone/>
              <a:defRPr/>
            </a:pPr>
            <a:endParaRPr lang="en-US" sz="2800" dirty="0">
              <a:solidFill>
                <a:srgbClr val="000000"/>
              </a:solidFill>
              <a:latin typeface="+mj-lt"/>
            </a:endParaRPr>
          </a:p>
          <a:p>
            <a:endParaRPr lang="en-US" dirty="0"/>
          </a:p>
        </p:txBody>
      </p:sp>
    </p:spTree>
    <p:extLst>
      <p:ext uri="{BB962C8B-B14F-4D97-AF65-F5344CB8AC3E}">
        <p14:creationId xmlns:p14="http://schemas.microsoft.com/office/powerpoint/2010/main" val="129913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65C7-4391-0EC1-46C1-50459D56E3A9}"/>
              </a:ext>
            </a:extLst>
          </p:cNvPr>
          <p:cNvSpPr>
            <a:spLocks noGrp="1"/>
          </p:cNvSpPr>
          <p:nvPr>
            <p:ph type="title"/>
          </p:nvPr>
        </p:nvSpPr>
        <p:spPr>
          <a:xfrm>
            <a:off x="838200" y="931492"/>
            <a:ext cx="10515600" cy="1162228"/>
          </a:xfrm>
        </p:spPr>
        <p:txBody>
          <a:bodyPr>
            <a:normAutofit fontScale="90000"/>
          </a:bodyPr>
          <a:lstStyle/>
          <a:p>
            <a:pPr algn="ctr"/>
            <a:r>
              <a:rPr lang="en-US" sz="4400" b="1" dirty="0"/>
              <a:t>Related Laws &amp; Authorities 24 CFR 58.5</a:t>
            </a:r>
            <a:br>
              <a:rPr lang="en-US" sz="4400" dirty="0">
                <a:solidFill>
                  <a:prstClr val="white"/>
                </a:solidFill>
                <a:latin typeface="Franklin Gothic Medium"/>
              </a:rPr>
            </a:br>
            <a:endParaRPr lang="en-US" dirty="0"/>
          </a:p>
        </p:txBody>
      </p:sp>
      <p:sp>
        <p:nvSpPr>
          <p:cNvPr id="3" name="Content Placeholder 2">
            <a:extLst>
              <a:ext uri="{FF2B5EF4-FFF2-40B4-BE49-F238E27FC236}">
                <a16:creationId xmlns:a16="http://schemas.microsoft.com/office/drawing/2014/main" id="{EF2DB729-B1B3-351D-9FA4-E9348B287FAD}"/>
              </a:ext>
            </a:extLst>
          </p:cNvPr>
          <p:cNvSpPr>
            <a:spLocks noGrp="1"/>
          </p:cNvSpPr>
          <p:nvPr>
            <p:ph sz="half" idx="1"/>
          </p:nvPr>
        </p:nvSpPr>
        <p:spPr>
          <a:xfrm>
            <a:off x="838200" y="1999717"/>
            <a:ext cx="5181600" cy="4177246"/>
          </a:xfrm>
        </p:spPr>
        <p:txBody>
          <a:bodyPr>
            <a:normAutofit fontScale="77500" lnSpcReduction="20000"/>
          </a:bodyPr>
          <a:lstStyle/>
          <a:p>
            <a:pPr marL="491490" indent="-457200">
              <a:lnSpc>
                <a:spcPct val="150000"/>
              </a:lnSpc>
              <a:defRPr/>
            </a:pPr>
            <a:r>
              <a:rPr lang="en-US" sz="2800" dirty="0">
                <a:latin typeface="Franklin Gothic Demi" panose="020B0703020102020204" pitchFamily="34" charset="0"/>
              </a:rPr>
              <a:t>Historic Properties</a:t>
            </a:r>
          </a:p>
          <a:p>
            <a:pPr marL="491490" indent="-457200">
              <a:lnSpc>
                <a:spcPct val="150000"/>
              </a:lnSpc>
              <a:defRPr/>
            </a:pPr>
            <a:r>
              <a:rPr lang="en-US" sz="2800" dirty="0">
                <a:latin typeface="Franklin Gothic Demi" panose="020B0703020102020204" pitchFamily="34" charset="0"/>
              </a:rPr>
              <a:t>Floodplain Management</a:t>
            </a:r>
          </a:p>
          <a:p>
            <a:pPr marL="491490" indent="-457200">
              <a:lnSpc>
                <a:spcPct val="150000"/>
              </a:lnSpc>
              <a:defRPr/>
            </a:pPr>
            <a:r>
              <a:rPr lang="en-US" sz="2800" dirty="0">
                <a:latin typeface="Franklin Gothic Demi" panose="020B0703020102020204" pitchFamily="34" charset="0"/>
              </a:rPr>
              <a:t>Coastal Zone Management</a:t>
            </a:r>
          </a:p>
          <a:p>
            <a:pPr marL="491490" indent="-457200">
              <a:lnSpc>
                <a:spcPct val="150000"/>
              </a:lnSpc>
              <a:defRPr/>
            </a:pPr>
            <a:r>
              <a:rPr lang="en-US" sz="2800" dirty="0">
                <a:latin typeface="Franklin Gothic Demi" panose="020B0703020102020204" pitchFamily="34" charset="0"/>
              </a:rPr>
              <a:t>Sole Source Aquifers</a:t>
            </a:r>
          </a:p>
          <a:p>
            <a:pPr marL="491490" indent="-457200">
              <a:lnSpc>
                <a:spcPct val="150000"/>
              </a:lnSpc>
              <a:defRPr/>
            </a:pPr>
            <a:r>
              <a:rPr lang="en-US" sz="2800" dirty="0">
                <a:latin typeface="Franklin Gothic Demi" panose="020B0703020102020204" pitchFamily="34" charset="0"/>
              </a:rPr>
              <a:t>Endangered Species</a:t>
            </a:r>
          </a:p>
          <a:p>
            <a:pPr marL="491490" indent="-457200">
              <a:lnSpc>
                <a:spcPct val="150000"/>
              </a:lnSpc>
              <a:defRPr/>
            </a:pPr>
            <a:r>
              <a:rPr lang="en-US" sz="2800" dirty="0">
                <a:latin typeface="Franklin Gothic Demi" panose="020B0703020102020204" pitchFamily="34" charset="0"/>
              </a:rPr>
              <a:t>Wild &amp; Scenic Rivers</a:t>
            </a:r>
          </a:p>
          <a:p>
            <a:pPr marL="491490" indent="-457200">
              <a:lnSpc>
                <a:spcPct val="150000"/>
              </a:lnSpc>
              <a:defRPr/>
            </a:pPr>
            <a:r>
              <a:rPr lang="en-US" sz="2800" dirty="0">
                <a:latin typeface="Franklin Gothic Demi" panose="020B0703020102020204" pitchFamily="34" charset="0"/>
              </a:rPr>
              <a:t>Wetland Protection</a:t>
            </a:r>
          </a:p>
          <a:p>
            <a:endParaRPr lang="en-US" dirty="0"/>
          </a:p>
        </p:txBody>
      </p:sp>
      <p:sp>
        <p:nvSpPr>
          <p:cNvPr id="4" name="Content Placeholder 3">
            <a:extLst>
              <a:ext uri="{FF2B5EF4-FFF2-40B4-BE49-F238E27FC236}">
                <a16:creationId xmlns:a16="http://schemas.microsoft.com/office/drawing/2014/main" id="{89AE6993-7F44-BAF2-D9F9-645320FFC019}"/>
              </a:ext>
            </a:extLst>
          </p:cNvPr>
          <p:cNvSpPr>
            <a:spLocks noGrp="1"/>
          </p:cNvSpPr>
          <p:nvPr>
            <p:ph sz="half" idx="2"/>
          </p:nvPr>
        </p:nvSpPr>
        <p:spPr>
          <a:xfrm>
            <a:off x="6172200" y="1999717"/>
            <a:ext cx="5181600" cy="4177246"/>
          </a:xfrm>
        </p:spPr>
        <p:txBody>
          <a:bodyPr>
            <a:normAutofit fontScale="77500" lnSpcReduction="20000"/>
          </a:bodyPr>
          <a:lstStyle/>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Air Quality</a:t>
            </a:r>
          </a:p>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Farmlands Protection</a:t>
            </a:r>
          </a:p>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Contamination &amp; Toxic Substances</a:t>
            </a:r>
          </a:p>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Explosives &amp; Flammable Hazards</a:t>
            </a:r>
          </a:p>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Noise Abatement &amp; Control</a:t>
            </a:r>
          </a:p>
          <a:p>
            <a:pPr marL="291465" indent="-257175" eaLnBrk="1" fontAlgn="auto" hangingPunct="1">
              <a:lnSpc>
                <a:spcPct val="150000"/>
              </a:lnSpc>
              <a:spcAft>
                <a:spcPts val="0"/>
              </a:spcAft>
              <a:buClr>
                <a:schemeClr val="tx2">
                  <a:lumMod val="75000"/>
                </a:schemeClr>
              </a:buClr>
              <a:defRPr/>
            </a:pPr>
            <a:r>
              <a:rPr lang="en-US" sz="2800" dirty="0">
                <a:latin typeface="Franklin Gothic Demi" panose="020B0703020102020204" pitchFamily="34" charset="0"/>
              </a:rPr>
              <a:t>Environmental Justice</a:t>
            </a:r>
          </a:p>
          <a:p>
            <a:endParaRPr lang="en-US" dirty="0"/>
          </a:p>
        </p:txBody>
      </p:sp>
    </p:spTree>
    <p:extLst>
      <p:ext uri="{BB962C8B-B14F-4D97-AF65-F5344CB8AC3E}">
        <p14:creationId xmlns:p14="http://schemas.microsoft.com/office/powerpoint/2010/main" val="86974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CB71-42A1-D4F5-53EC-69F18BF1DC16}"/>
              </a:ext>
            </a:extLst>
          </p:cNvPr>
          <p:cNvSpPr>
            <a:spLocks noGrp="1"/>
          </p:cNvSpPr>
          <p:nvPr>
            <p:ph type="title"/>
          </p:nvPr>
        </p:nvSpPr>
        <p:spPr>
          <a:xfrm>
            <a:off x="1345045" y="1531378"/>
            <a:ext cx="3932237" cy="2123244"/>
          </a:xfrm>
        </p:spPr>
        <p:txBody>
          <a:bodyPr>
            <a:normAutofit fontScale="90000"/>
          </a:bodyPr>
          <a:lstStyle/>
          <a:p>
            <a:pPr marL="377190" indent="-342900" eaLnBrk="1" fontAlgn="auto" hangingPunct="1">
              <a:lnSpc>
                <a:spcPct val="150000"/>
              </a:lnSpc>
              <a:spcAft>
                <a:spcPts val="0"/>
              </a:spcAft>
              <a:buFont typeface="Wingdings" panose="05000000000000000000" pitchFamily="2" charset="2"/>
              <a:buChar char="Ø"/>
              <a:defRPr/>
            </a:pPr>
            <a:r>
              <a:rPr lang="en-US" sz="2200" dirty="0">
                <a:solidFill>
                  <a:srgbClr val="263746"/>
                </a:solidFill>
                <a:latin typeface="Franklin Gothic Demi" panose="020B0703020102020204" pitchFamily="34" charset="0"/>
              </a:rPr>
              <a:t>Flood Insurance</a:t>
            </a:r>
            <a:br>
              <a:rPr lang="en-US" sz="2200" dirty="0">
                <a:solidFill>
                  <a:srgbClr val="263746"/>
                </a:solidFill>
                <a:latin typeface="Franklin Gothic Demi" panose="020B0703020102020204" pitchFamily="34" charset="0"/>
              </a:rPr>
            </a:br>
            <a:r>
              <a:rPr lang="en-US" sz="2200" dirty="0">
                <a:solidFill>
                  <a:srgbClr val="263746"/>
                </a:solidFill>
                <a:latin typeface="Franklin Gothic Demi" panose="020B0703020102020204" pitchFamily="34" charset="0"/>
              </a:rPr>
              <a:t>Coastal Barriers</a:t>
            </a:r>
            <a:br>
              <a:rPr lang="en-US" sz="2200" dirty="0">
                <a:solidFill>
                  <a:srgbClr val="263746"/>
                </a:solidFill>
                <a:latin typeface="Franklin Gothic Demi" panose="020B0703020102020204" pitchFamily="34" charset="0"/>
              </a:rPr>
            </a:br>
            <a:r>
              <a:rPr lang="en-US" sz="2200" dirty="0">
                <a:solidFill>
                  <a:srgbClr val="263746"/>
                </a:solidFill>
                <a:latin typeface="Franklin Gothic Demi" panose="020B0703020102020204" pitchFamily="34" charset="0"/>
              </a:rPr>
              <a:t>Runway Clear Zones</a:t>
            </a:r>
            <a:br>
              <a:rPr lang="en-US" sz="3200" dirty="0">
                <a:solidFill>
                  <a:srgbClr val="263746"/>
                </a:solidFill>
                <a:latin typeface="Franklin Gothic Demi" panose="020B0703020102020204" pitchFamily="34" charset="0"/>
              </a:rPr>
            </a:br>
            <a:endParaRPr lang="en-US" dirty="0"/>
          </a:p>
        </p:txBody>
      </p:sp>
      <p:pic>
        <p:nvPicPr>
          <p:cNvPr id="5" name="Picture 2">
            <a:extLst>
              <a:ext uri="{FF2B5EF4-FFF2-40B4-BE49-F238E27FC236}">
                <a16:creationId xmlns:a16="http://schemas.microsoft.com/office/drawing/2014/main" id="{4F9F7922-1A18-A2AD-A040-9D910F797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6446" y="1650459"/>
            <a:ext cx="3283527" cy="188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3616847F-404B-B1E8-63DA-41ED11310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3829050"/>
            <a:ext cx="3143250"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476A8FD4-5C81-33B5-C28F-A50BB2587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574" y="3829050"/>
            <a:ext cx="3283526"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5EA8387C-EE11-7085-3C7E-0883C483A155}"/>
              </a:ext>
            </a:extLst>
          </p:cNvPr>
          <p:cNvSpPr txBox="1"/>
          <p:nvPr/>
        </p:nvSpPr>
        <p:spPr>
          <a:xfrm>
            <a:off x="272562" y="949707"/>
            <a:ext cx="8203223" cy="584775"/>
          </a:xfrm>
          <a:prstGeom prst="rect">
            <a:avLst/>
          </a:prstGeom>
          <a:noFill/>
        </p:spPr>
        <p:txBody>
          <a:bodyPr wrap="square">
            <a:spAutoFit/>
          </a:bodyPr>
          <a:lstStyle/>
          <a:p>
            <a:pPr algn="ctr">
              <a:defRPr/>
            </a:pPr>
            <a:r>
              <a:rPr lang="en-US" sz="3200" b="1" dirty="0">
                <a:latin typeface="Franklin Gothic Medium"/>
              </a:rPr>
              <a:t>OTHER REQUIREMENTS 24 CFR 58.6</a:t>
            </a:r>
            <a:endParaRPr lang="en-US" sz="3200" dirty="0">
              <a:latin typeface="Franklin Gothic Medium"/>
            </a:endParaRPr>
          </a:p>
        </p:txBody>
      </p:sp>
    </p:spTree>
    <p:extLst>
      <p:ext uri="{BB962C8B-B14F-4D97-AF65-F5344CB8AC3E}">
        <p14:creationId xmlns:p14="http://schemas.microsoft.com/office/powerpoint/2010/main" val="124091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B112-EB40-74E6-5ED9-510C6EB4790F}"/>
              </a:ext>
            </a:extLst>
          </p:cNvPr>
          <p:cNvSpPr>
            <a:spLocks noGrp="1"/>
          </p:cNvSpPr>
          <p:nvPr>
            <p:ph type="title"/>
          </p:nvPr>
        </p:nvSpPr>
        <p:spPr/>
        <p:txBody>
          <a:bodyPr/>
          <a:lstStyle/>
          <a:p>
            <a:pPr algn="ctr"/>
            <a:r>
              <a:rPr lang="en-US" sz="4400" b="1" cap="none" spc="0" dirty="0">
                <a:ea typeface="+mn-ea"/>
                <a:cs typeface="+mn-cs"/>
              </a:rPr>
              <a:t>EXEMPT ACTIVITIES</a:t>
            </a:r>
            <a:endParaRPr lang="en-US" dirty="0"/>
          </a:p>
        </p:txBody>
      </p:sp>
      <p:sp>
        <p:nvSpPr>
          <p:cNvPr id="3" name="Content Placeholder 2">
            <a:extLst>
              <a:ext uri="{FF2B5EF4-FFF2-40B4-BE49-F238E27FC236}">
                <a16:creationId xmlns:a16="http://schemas.microsoft.com/office/drawing/2014/main" id="{61217560-36C8-07CD-0DE7-EFFE9C9F4057}"/>
              </a:ext>
            </a:extLst>
          </p:cNvPr>
          <p:cNvSpPr>
            <a:spLocks noGrp="1"/>
          </p:cNvSpPr>
          <p:nvPr>
            <p:ph idx="1"/>
          </p:nvPr>
        </p:nvSpPr>
        <p:spPr/>
        <p:txBody>
          <a:bodyPr/>
          <a:lstStyle/>
          <a:p>
            <a:pPr marL="0" indent="0" defTabSz="342900" eaLnBrk="1" fontAlgn="auto" hangingPunct="1">
              <a:spcBef>
                <a:spcPts val="0"/>
              </a:spcBef>
              <a:spcAft>
                <a:spcPts val="0"/>
              </a:spcAft>
              <a:buClrTx/>
              <a:buFont typeface="Wingdings 2" panose="05020102010507070707" pitchFamily="18" charset="2"/>
              <a:buNone/>
              <a:defRPr/>
            </a:pPr>
            <a:r>
              <a:rPr lang="en-US" sz="2000" spc="0" dirty="0">
                <a:solidFill>
                  <a:schemeClr val="tx2">
                    <a:lumMod val="75000"/>
                  </a:schemeClr>
                </a:solidFill>
                <a:latin typeface="Times New Roman" panose="02020603050405020304" pitchFamily="18" charset="0"/>
              </a:rPr>
              <a:t> </a:t>
            </a:r>
            <a:r>
              <a:rPr lang="en-US" sz="2800" b="1" spc="0" dirty="0">
                <a:latin typeface="+mj-lt"/>
              </a:rPr>
              <a:t>Categorical exclusions</a:t>
            </a:r>
          </a:p>
          <a:p>
            <a:pPr marL="0" indent="0" defTabSz="342900" eaLnBrk="1" fontAlgn="auto" hangingPunct="1">
              <a:spcBef>
                <a:spcPts val="0"/>
              </a:spcBef>
              <a:spcAft>
                <a:spcPts val="0"/>
              </a:spcAft>
              <a:buClrTx/>
              <a:buFont typeface="Wingdings 2" panose="05020102010507070707" pitchFamily="18" charset="2"/>
              <a:buNone/>
              <a:defRPr/>
            </a:pPr>
            <a:endParaRPr lang="en-US" sz="2800" spc="0" dirty="0">
              <a:latin typeface="+mj-lt"/>
            </a:endParaRPr>
          </a:p>
          <a:p>
            <a:pPr marL="342900" indent="-342900" defTabSz="342900" eaLnBrk="1" fontAlgn="auto" hangingPunct="1">
              <a:spcBef>
                <a:spcPts val="0"/>
              </a:spcBef>
              <a:spcAft>
                <a:spcPts val="0"/>
              </a:spcAft>
              <a:buClrTx/>
              <a:defRPr/>
            </a:pPr>
            <a:r>
              <a:rPr lang="en-US" sz="2800" spc="0" dirty="0">
                <a:latin typeface="+mj-lt"/>
              </a:rPr>
              <a:t>Listed at 58.35(a) are effectively converted to exempt activities provided there are no circumstances which require compliance or mitigation for any of the laws and authorities in 58.5 • If converted, no NOI/RROF  </a:t>
            </a:r>
          </a:p>
          <a:p>
            <a:endParaRPr lang="en-US" dirty="0"/>
          </a:p>
        </p:txBody>
      </p:sp>
    </p:spTree>
    <p:extLst>
      <p:ext uri="{BB962C8B-B14F-4D97-AF65-F5344CB8AC3E}">
        <p14:creationId xmlns:p14="http://schemas.microsoft.com/office/powerpoint/2010/main" val="180828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3F9A5-6EFA-5A87-297F-FA573BA7B453}"/>
              </a:ext>
            </a:extLst>
          </p:cNvPr>
          <p:cNvSpPr>
            <a:spLocks noGrp="1"/>
          </p:cNvSpPr>
          <p:nvPr>
            <p:ph idx="1"/>
          </p:nvPr>
        </p:nvSpPr>
        <p:spPr>
          <a:xfrm>
            <a:off x="838200" y="1862982"/>
            <a:ext cx="10515600" cy="4554909"/>
          </a:xfrm>
        </p:spPr>
        <p:txBody>
          <a:bodyPr>
            <a:normAutofit/>
          </a:bodyPr>
          <a:lstStyle/>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000000"/>
                </a:solidFill>
                <a:latin typeface="Times New Roman" panose="02020603050405020304" pitchFamily="18" charset="0"/>
              </a:rPr>
              <a:t> </a:t>
            </a:r>
            <a:r>
              <a:rPr lang="en-US" sz="2800" b="1" spc="0" dirty="0">
                <a:solidFill>
                  <a:srgbClr val="000000"/>
                </a:solidFill>
                <a:latin typeface="+mj-lt"/>
              </a:rPr>
              <a:t>Mississippi Home Corporation </a:t>
            </a: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C00000"/>
                </a:solidFill>
                <a:latin typeface="+mj-lt"/>
                <a:hlinkClick r:id="rId2">
                  <a:extLst>
                    <a:ext uri="{A12FA001-AC4F-418D-AE19-62706E023703}">
                      <ahyp:hlinkClr xmlns:ahyp="http://schemas.microsoft.com/office/drawing/2018/hyperlinkcolor" val="tx"/>
                    </a:ext>
                  </a:extLst>
                </a:hlinkClick>
              </a:rPr>
              <a:t>www.mshomecorp.com</a:t>
            </a:r>
            <a:endParaRPr lang="en-US" sz="2800" b="1" spc="0" dirty="0">
              <a:solidFill>
                <a:srgbClr val="C00000"/>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C00000"/>
                </a:solidFill>
                <a:latin typeface="+mj-lt"/>
                <a:hlinkClick r:id="rId3">
                  <a:extLst>
                    <a:ext uri="{A12FA001-AC4F-418D-AE19-62706E023703}">
                      <ahyp:hlinkClr xmlns:ahyp="http://schemas.microsoft.com/office/drawing/2018/hyperlinkcolor" val="tx"/>
                    </a:ext>
                  </a:extLst>
                </a:hlinkClick>
              </a:rPr>
              <a:t>environmentalassessment@mshc.com</a:t>
            </a:r>
            <a:endParaRPr lang="en-US" sz="2800" b="1" spc="0" dirty="0">
              <a:solidFill>
                <a:srgbClr val="C00000"/>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endParaRPr lang="en-US" sz="2800" b="1" spc="0" dirty="0">
              <a:solidFill>
                <a:srgbClr val="00B050"/>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C00000"/>
                </a:solidFill>
                <a:latin typeface="+mj-lt"/>
                <a:hlinkClick r:id="rId4">
                  <a:extLst>
                    <a:ext uri="{A12FA001-AC4F-418D-AE19-62706E023703}">
                      <ahyp:hlinkClr xmlns:ahyp="http://schemas.microsoft.com/office/drawing/2018/hyperlinkcolor" val="tx"/>
                    </a:ext>
                  </a:extLst>
                </a:hlinkClick>
              </a:rPr>
              <a:t>Shirley.Thompson@mshc.com</a:t>
            </a:r>
            <a:r>
              <a:rPr lang="en-US" sz="2800" b="1" spc="0" dirty="0">
                <a:solidFill>
                  <a:srgbClr val="C00000"/>
                </a:solidFill>
                <a:latin typeface="+mj-lt"/>
              </a:rPr>
              <a:t>  607-718-4685</a:t>
            </a:r>
          </a:p>
          <a:p>
            <a:pPr marL="0" indent="0" algn="ctr" defTabSz="342900" eaLnBrk="1" fontAlgn="auto" hangingPunct="1">
              <a:spcBef>
                <a:spcPts val="0"/>
              </a:spcBef>
              <a:spcAft>
                <a:spcPts val="0"/>
              </a:spcAft>
              <a:buClrTx/>
              <a:buFont typeface="Wingdings 2" panose="05020102010507070707" pitchFamily="18" charset="2"/>
              <a:buNone/>
              <a:defRPr/>
            </a:pPr>
            <a:endParaRPr lang="en-US" sz="2800" b="1" spc="0" dirty="0">
              <a:solidFill>
                <a:srgbClr val="00B050"/>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chemeClr val="tx1"/>
                </a:solidFill>
                <a:latin typeface="+mj-lt"/>
              </a:rPr>
              <a:t>HUD Exchange </a:t>
            </a: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C00000"/>
                </a:solidFill>
                <a:latin typeface="+mj-lt"/>
                <a:hlinkClick r:id="rId5">
                  <a:extLst>
                    <a:ext uri="{A12FA001-AC4F-418D-AE19-62706E023703}">
                      <ahyp:hlinkClr xmlns:ahyp="http://schemas.microsoft.com/office/drawing/2018/hyperlinkcolor" val="tx"/>
                    </a:ext>
                  </a:extLst>
                </a:hlinkClick>
              </a:rPr>
              <a:t>www.hudexchange.info/programs/environmental</a:t>
            </a:r>
            <a:r>
              <a:rPr lang="en-US" sz="2800" b="1" spc="0" dirty="0">
                <a:solidFill>
                  <a:srgbClr val="C00000"/>
                </a:solidFill>
                <a:latin typeface="+mj-lt"/>
              </a:rPr>
              <a:t>-review</a:t>
            </a:r>
          </a:p>
          <a:p>
            <a:pPr marL="0" indent="0" algn="ctr" defTabSz="342900" eaLnBrk="1" fontAlgn="auto" hangingPunct="1">
              <a:spcBef>
                <a:spcPts val="0"/>
              </a:spcBef>
              <a:spcAft>
                <a:spcPts val="0"/>
              </a:spcAft>
              <a:buClrTx/>
              <a:buFont typeface="Wingdings 2" panose="05020102010507070707" pitchFamily="18" charset="2"/>
              <a:buNone/>
              <a:defRPr/>
            </a:pPr>
            <a:endParaRPr lang="en-US" sz="2800" b="1" spc="0" dirty="0">
              <a:solidFill>
                <a:srgbClr val="00B050"/>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err="1">
                <a:solidFill>
                  <a:schemeClr val="tx1"/>
                </a:solidFill>
                <a:latin typeface="+mj-lt"/>
              </a:rPr>
              <a:t>NEPAssist</a:t>
            </a:r>
            <a:endParaRPr lang="en-US" sz="2800" b="1" spc="0" dirty="0">
              <a:solidFill>
                <a:schemeClr val="tx1"/>
              </a:solidFill>
              <a:latin typeface="+mj-lt"/>
            </a:endParaRPr>
          </a:p>
          <a:p>
            <a:pPr marL="0" indent="0" algn="ctr" defTabSz="342900" eaLnBrk="1" fontAlgn="auto" hangingPunct="1">
              <a:spcBef>
                <a:spcPts val="0"/>
              </a:spcBef>
              <a:spcAft>
                <a:spcPts val="0"/>
              </a:spcAft>
              <a:buClrTx/>
              <a:buFont typeface="Wingdings 2" panose="05020102010507070707" pitchFamily="18" charset="2"/>
              <a:buNone/>
              <a:defRPr/>
            </a:pPr>
            <a:r>
              <a:rPr lang="en-US" sz="2800" b="1" spc="0" dirty="0">
                <a:solidFill>
                  <a:srgbClr val="C00000"/>
                </a:solidFill>
                <a:latin typeface="+mj-lt"/>
              </a:rPr>
              <a:t>www.epa.gov/nepa/nepassist</a:t>
            </a:r>
          </a:p>
          <a:p>
            <a:endParaRPr lang="en-US" dirty="0"/>
          </a:p>
        </p:txBody>
      </p:sp>
      <p:sp>
        <p:nvSpPr>
          <p:cNvPr id="7" name="Title 6">
            <a:extLst>
              <a:ext uri="{FF2B5EF4-FFF2-40B4-BE49-F238E27FC236}">
                <a16:creationId xmlns:a16="http://schemas.microsoft.com/office/drawing/2014/main" id="{11680A6D-FE36-519D-850A-5E536909D81B}"/>
              </a:ext>
            </a:extLst>
          </p:cNvPr>
          <p:cNvSpPr>
            <a:spLocks noGrp="1"/>
          </p:cNvSpPr>
          <p:nvPr>
            <p:ph type="title"/>
          </p:nvPr>
        </p:nvSpPr>
        <p:spPr>
          <a:xfrm>
            <a:off x="838200" y="803306"/>
            <a:ext cx="10515600" cy="965674"/>
          </a:xfrm>
        </p:spPr>
        <p:txBody>
          <a:bodyPr/>
          <a:lstStyle/>
          <a:p>
            <a:pPr algn="ctr"/>
            <a:r>
              <a:rPr kumimoji="0" lang="en-US" b="1" i="0" u="none" strike="noStrike" kern="1200" cap="none" spc="0" normalizeH="0" baseline="0" noProof="0" dirty="0">
                <a:ln>
                  <a:noFill/>
                </a:ln>
                <a:effectLst/>
                <a:uLnTx/>
                <a:uFillTx/>
                <a:ea typeface="+mj-ea"/>
                <a:cs typeface="+mj-cs"/>
              </a:rPr>
              <a:t>RESOURCES</a:t>
            </a:r>
            <a:endParaRPr lang="en-US" dirty="0"/>
          </a:p>
        </p:txBody>
      </p:sp>
    </p:spTree>
    <p:extLst>
      <p:ext uri="{BB962C8B-B14F-4D97-AF65-F5344CB8AC3E}">
        <p14:creationId xmlns:p14="http://schemas.microsoft.com/office/powerpoint/2010/main" val="333447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17B2-05E9-64A8-525E-3D6FFBA5EEF9}"/>
              </a:ext>
            </a:extLst>
          </p:cNvPr>
          <p:cNvSpPr>
            <a:spLocks noGrp="1"/>
          </p:cNvSpPr>
          <p:nvPr>
            <p:ph type="title"/>
          </p:nvPr>
        </p:nvSpPr>
        <p:spPr>
          <a:xfrm>
            <a:off x="701467" y="3689438"/>
            <a:ext cx="11049000" cy="2514808"/>
          </a:xfrm>
        </p:spPr>
        <p:txBody>
          <a:bodyPr>
            <a:normAutofit/>
          </a:bodyPr>
          <a:lstStyle/>
          <a:p>
            <a:pPr algn="ctr"/>
            <a:r>
              <a:rPr lang="en-US" sz="4400" cap="all" dirty="0">
                <a:latin typeface="Franklin Gothic Demi Cond" panose="020B0706030402020204" pitchFamily="34" charset="0"/>
                <a:ea typeface="+mj-ea"/>
                <a:cs typeface="+mj-cs"/>
              </a:rPr>
              <a:t>Fair Housing &amp; Equal Opportunity  (FHEO)</a:t>
            </a:r>
            <a:br>
              <a:rPr lang="en-US" sz="4400" cap="all" dirty="0">
                <a:latin typeface="Franklin Gothic Demi Cond" panose="020B0706030402020204" pitchFamily="34" charset="0"/>
                <a:ea typeface="+mj-ea"/>
                <a:cs typeface="+mj-cs"/>
              </a:rPr>
            </a:br>
            <a:r>
              <a:rPr lang="en-US" sz="4400" cap="all" dirty="0">
                <a:latin typeface="Franklin Gothic Demi Cond" panose="020B0706030402020204" pitchFamily="34" charset="0"/>
                <a:ea typeface="+mj-ea"/>
                <a:cs typeface="+mj-cs"/>
              </a:rPr>
              <a:t>and</a:t>
            </a:r>
            <a:br>
              <a:rPr lang="en-US" sz="4400" cap="all" dirty="0">
                <a:latin typeface="Franklin Gothic Demi Cond" panose="020B0706030402020204" pitchFamily="34" charset="0"/>
                <a:ea typeface="+mj-ea"/>
                <a:cs typeface="+mj-cs"/>
              </a:rPr>
            </a:br>
            <a:r>
              <a:rPr lang="en-US" sz="4400" cap="all" dirty="0">
                <a:latin typeface="Franklin Gothic Demi Cond" panose="020B0706030402020204" pitchFamily="34" charset="0"/>
                <a:ea typeface="+mj-ea"/>
                <a:cs typeface="+mj-cs"/>
              </a:rPr>
              <a:t>affirmative Furthering Fair Housing (AFFH)</a:t>
            </a:r>
            <a:br>
              <a:rPr lang="en-US" sz="4400" dirty="0">
                <a:latin typeface="Franklin Gothic Heavy" panose="020B0903020102020204" pitchFamily="34" charset="0"/>
              </a:rPr>
            </a:br>
            <a:endParaRPr lang="en-US" dirty="0"/>
          </a:p>
        </p:txBody>
      </p:sp>
    </p:spTree>
    <p:extLst>
      <p:ext uri="{BB962C8B-B14F-4D97-AF65-F5344CB8AC3E}">
        <p14:creationId xmlns:p14="http://schemas.microsoft.com/office/powerpoint/2010/main" val="174162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A8F4-ECAD-A398-53A5-2F405F466DC6}"/>
              </a:ext>
            </a:extLst>
          </p:cNvPr>
          <p:cNvSpPr>
            <a:spLocks noGrp="1"/>
          </p:cNvSpPr>
          <p:nvPr>
            <p:ph type="title"/>
          </p:nvPr>
        </p:nvSpPr>
        <p:spPr>
          <a:xfrm>
            <a:off x="838200" y="1039085"/>
            <a:ext cx="10515600" cy="1567381"/>
          </a:xfrm>
        </p:spPr>
        <p:txBody>
          <a:bodyPr>
            <a:normAutofit fontScale="90000"/>
          </a:bodyPr>
          <a:lstStyle/>
          <a:p>
            <a:pPr marL="45720" marR="0" lvl="0" indent="0" algn="ctr" defTabSz="914400" rtl="0" eaLnBrk="1" fontAlgn="auto" latinLnBrk="0" hangingPunct="1">
              <a:lnSpc>
                <a:spcPct val="150000"/>
              </a:lnSpc>
              <a:spcBef>
                <a:spcPct val="20000"/>
              </a:spcBef>
              <a:spcAft>
                <a:spcPts val="0"/>
              </a:spcAft>
              <a:tabLst/>
              <a:defRPr/>
            </a:pPr>
            <a:r>
              <a:rPr kumimoji="0" lang="en-US" sz="5300" b="0" i="0" u="none" strike="noStrike" kern="1200" cap="none" spc="150" normalizeH="0" baseline="0" noProof="0" dirty="0">
                <a:ln>
                  <a:noFill/>
                </a:ln>
                <a:effectLst/>
                <a:uLnTx/>
                <a:uFillTx/>
                <a:latin typeface="Elephant" panose="02020904090505020303" pitchFamily="18" charset="0"/>
                <a:ea typeface="Times New Roman"/>
                <a:cs typeface="Times New Roman"/>
              </a:rPr>
              <a:t>What is Fair Housing??</a:t>
            </a:r>
            <a:br>
              <a:rPr kumimoji="0" lang="en-US" sz="4800" b="0" i="0" u="none" strike="noStrike" kern="1200" cap="none" spc="150" normalizeH="0" baseline="0" noProof="0" dirty="0">
                <a:ln>
                  <a:noFill/>
                </a:ln>
                <a:solidFill>
                  <a:srgbClr val="000000"/>
                </a:solidFill>
                <a:effectLst/>
                <a:uLnTx/>
                <a:uFillTx/>
                <a:latin typeface="Elephant" panose="02020904090505020303" pitchFamily="18" charset="0"/>
                <a:ea typeface="Times New Roman"/>
                <a:cs typeface="Times New Roman"/>
              </a:rPr>
            </a:br>
            <a:endParaRPr lang="en-US" dirty="0"/>
          </a:p>
        </p:txBody>
      </p:sp>
      <p:sp>
        <p:nvSpPr>
          <p:cNvPr id="3" name="Content Placeholder 2">
            <a:extLst>
              <a:ext uri="{FF2B5EF4-FFF2-40B4-BE49-F238E27FC236}">
                <a16:creationId xmlns:a16="http://schemas.microsoft.com/office/drawing/2014/main" id="{4006E62E-94F1-34F4-4299-CB135A618CD2}"/>
              </a:ext>
            </a:extLst>
          </p:cNvPr>
          <p:cNvSpPr>
            <a:spLocks noGrp="1"/>
          </p:cNvSpPr>
          <p:nvPr>
            <p:ph idx="1"/>
          </p:nvPr>
        </p:nvSpPr>
        <p:spPr>
          <a:xfrm>
            <a:off x="838200" y="2606465"/>
            <a:ext cx="10515600" cy="3621721"/>
          </a:xfrm>
        </p:spPr>
        <p:txBody>
          <a:bodyPr/>
          <a:lstStyle/>
          <a:p>
            <a:pPr marL="45720" indent="0" algn="ctr" eaLnBrk="1" fontAlgn="auto" hangingPunct="1">
              <a:lnSpc>
                <a:spcPct val="150000"/>
              </a:lnSpc>
              <a:spcAft>
                <a:spcPts val="0"/>
              </a:spcAft>
              <a:buFont typeface="Wingdings 2" panose="05020102010507070707" pitchFamily="18" charset="2"/>
              <a:buNone/>
              <a:defRPr/>
            </a:pPr>
            <a:r>
              <a:rPr lang="en-US" sz="4800" dirty="0">
                <a:latin typeface="Elephant" panose="02020904090505020303" pitchFamily="18" charset="0"/>
                <a:ea typeface="Times New Roman"/>
                <a:cs typeface="Times New Roman"/>
              </a:rPr>
              <a:t>Fair Housing is your Right!</a:t>
            </a:r>
          </a:p>
          <a:p>
            <a:pPr marL="45720" indent="0" eaLnBrk="1" fontAlgn="auto" hangingPunct="1">
              <a:lnSpc>
                <a:spcPct val="150000"/>
              </a:lnSpc>
              <a:spcAft>
                <a:spcPts val="0"/>
              </a:spcAft>
              <a:buNone/>
              <a:defRPr/>
            </a:pPr>
            <a:endParaRPr lang="en-US" sz="3200" dirty="0">
              <a:solidFill>
                <a:schemeClr val="tx2">
                  <a:lumMod val="75000"/>
                </a:schemeClr>
              </a:solidFill>
              <a:latin typeface="Franklin Gothic Heavy" panose="020B0903020102020204" pitchFamily="34" charset="0"/>
            </a:endParaRPr>
          </a:p>
          <a:p>
            <a:endParaRPr lang="en-US" dirty="0"/>
          </a:p>
        </p:txBody>
      </p:sp>
      <p:sp>
        <p:nvSpPr>
          <p:cNvPr id="6" name="Content Placeholder 1">
            <a:extLst>
              <a:ext uri="{FF2B5EF4-FFF2-40B4-BE49-F238E27FC236}">
                <a16:creationId xmlns:a16="http://schemas.microsoft.com/office/drawing/2014/main" id="{E1B3574D-9CDB-7137-10B9-003A9AF75D6F}"/>
              </a:ext>
            </a:extLst>
          </p:cNvPr>
          <p:cNvSpPr txBox="1">
            <a:spLocks/>
          </p:cNvSpPr>
          <p:nvPr/>
        </p:nvSpPr>
        <p:spPr>
          <a:xfrm>
            <a:off x="600075" y="1143000"/>
            <a:ext cx="8010525" cy="5016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nSpc>
                <a:spcPct val="150000"/>
              </a:lnSpc>
              <a:buFont typeface="Wingdings 2" panose="05020102010507070707" pitchFamily="18" charset="2"/>
              <a:buBlip>
                <a:blip r:embed="rId2"/>
              </a:buBlip>
              <a:defRPr/>
            </a:pPr>
            <a:endParaRPr lang="en-US" sz="2400" dirty="0">
              <a:solidFill>
                <a:srgbClr val="263746"/>
              </a:solidFill>
            </a:endParaRPr>
          </a:p>
          <a:p>
            <a:pPr marL="45720" indent="0">
              <a:lnSpc>
                <a:spcPct val="150000"/>
              </a:lnSpc>
              <a:buNone/>
              <a:defRPr/>
            </a:pPr>
            <a:endParaRPr lang="en-US" sz="2400" dirty="0">
              <a:solidFill>
                <a:srgbClr val="263746"/>
              </a:solidFill>
              <a:latin typeface="Franklin Gothic Heavy" panose="020B0903020102020204" pitchFamily="34" charset="0"/>
            </a:endParaRPr>
          </a:p>
          <a:p>
            <a:pPr marL="274320">
              <a:lnSpc>
                <a:spcPct val="150000"/>
              </a:lnSpc>
              <a:buFont typeface="Wingdings 2" panose="05020102010507070707" pitchFamily="18" charset="2"/>
              <a:buBlip>
                <a:blip r:embed="rId2"/>
              </a:buBlip>
              <a:defRPr/>
            </a:pPr>
            <a:endParaRPr lang="en-US" sz="2400" dirty="0">
              <a:solidFill>
                <a:srgbClr val="263746"/>
              </a:solidFill>
              <a:latin typeface="Franklin Gothic Heavy" panose="020B0903020102020204" pitchFamily="34" charset="0"/>
            </a:endParaRPr>
          </a:p>
        </p:txBody>
      </p:sp>
      <p:sp>
        <p:nvSpPr>
          <p:cNvPr id="8" name="Content Placeholder 1">
            <a:extLst>
              <a:ext uri="{FF2B5EF4-FFF2-40B4-BE49-F238E27FC236}">
                <a16:creationId xmlns:a16="http://schemas.microsoft.com/office/drawing/2014/main" id="{BB232A1F-05D8-0C2D-1335-C27E4142BAFD}"/>
              </a:ext>
            </a:extLst>
          </p:cNvPr>
          <p:cNvSpPr txBox="1">
            <a:spLocks/>
          </p:cNvSpPr>
          <p:nvPr/>
        </p:nvSpPr>
        <p:spPr>
          <a:xfrm>
            <a:off x="600075" y="1143000"/>
            <a:ext cx="8010525" cy="5016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lnSpc>
                <a:spcPct val="150000"/>
              </a:lnSpc>
              <a:buFont typeface="Wingdings 2" panose="05020102010507070707" pitchFamily="18" charset="2"/>
              <a:buBlip>
                <a:blip r:embed="rId2"/>
              </a:buBlip>
              <a:defRPr/>
            </a:pPr>
            <a:endParaRPr lang="en-US" sz="2400" dirty="0">
              <a:solidFill>
                <a:srgbClr val="263746"/>
              </a:solidFill>
            </a:endParaRPr>
          </a:p>
          <a:p>
            <a:pPr marL="274320">
              <a:lnSpc>
                <a:spcPct val="150000"/>
              </a:lnSpc>
              <a:buFont typeface="Wingdings 2" panose="05020102010507070707" pitchFamily="18" charset="2"/>
              <a:buBlip>
                <a:blip r:embed="rId2"/>
              </a:buBlip>
              <a:defRPr/>
            </a:pPr>
            <a:endParaRPr lang="en-US" sz="2400" dirty="0">
              <a:solidFill>
                <a:srgbClr val="263746"/>
              </a:solidFill>
              <a:latin typeface="Franklin Gothic Heavy" panose="020B0903020102020204" pitchFamily="34" charset="0"/>
            </a:endParaRPr>
          </a:p>
        </p:txBody>
      </p:sp>
      <p:pic>
        <p:nvPicPr>
          <p:cNvPr id="9" name="Picture 2">
            <a:extLst>
              <a:ext uri="{FF2B5EF4-FFF2-40B4-BE49-F238E27FC236}">
                <a16:creationId xmlns:a16="http://schemas.microsoft.com/office/drawing/2014/main" id="{7929CF4B-182C-34C7-5698-8D8B6484C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062" y="4046148"/>
            <a:ext cx="3794332" cy="218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9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EEB4-99B8-F29C-93D2-9E52213AFEBC}"/>
              </a:ext>
            </a:extLst>
          </p:cNvPr>
          <p:cNvSpPr>
            <a:spLocks noGrp="1"/>
          </p:cNvSpPr>
          <p:nvPr>
            <p:ph type="title"/>
          </p:nvPr>
        </p:nvSpPr>
        <p:spPr/>
        <p:txBody>
          <a:bodyPr/>
          <a:lstStyle/>
          <a:p>
            <a:pPr algn="ctr"/>
            <a:r>
              <a:rPr lang="en-US" sz="5400" b="1" dirty="0">
                <a:solidFill>
                  <a:schemeClr val="accent1"/>
                </a:solidFill>
                <a:latin typeface="Futura"/>
              </a:rPr>
              <a:t> </a:t>
            </a:r>
            <a:r>
              <a:rPr lang="en-US" b="1" dirty="0">
                <a:latin typeface="Futura"/>
              </a:rPr>
              <a:t>FEDERAL &amp; CIVIL RIGHTS LAWS </a:t>
            </a:r>
            <a:endParaRPr lang="en-US" dirty="0"/>
          </a:p>
        </p:txBody>
      </p:sp>
      <p:sp>
        <p:nvSpPr>
          <p:cNvPr id="3" name="Content Placeholder 2">
            <a:extLst>
              <a:ext uri="{FF2B5EF4-FFF2-40B4-BE49-F238E27FC236}">
                <a16:creationId xmlns:a16="http://schemas.microsoft.com/office/drawing/2014/main" id="{1AC998F1-475A-E16A-611C-DAB9B62CC58C}"/>
              </a:ext>
            </a:extLst>
          </p:cNvPr>
          <p:cNvSpPr>
            <a:spLocks noGrp="1"/>
          </p:cNvSpPr>
          <p:nvPr>
            <p:ph idx="1"/>
          </p:nvPr>
        </p:nvSpPr>
        <p:spPr/>
        <p:txBody>
          <a:bodyPr/>
          <a:lstStyle/>
          <a:p>
            <a:pPr marL="617220" indent="-571500" eaLnBrk="1" fontAlgn="auto" hangingPunct="1">
              <a:spcBef>
                <a:spcPts val="0"/>
              </a:spcBef>
              <a:spcAft>
                <a:spcPts val="0"/>
              </a:spcAft>
              <a:buClr>
                <a:schemeClr val="tx2">
                  <a:lumMod val="75000"/>
                </a:schemeClr>
              </a:buClr>
              <a:buFont typeface="Wingdings" panose="05000000000000000000" pitchFamily="2" charset="2"/>
              <a:buChar char="§"/>
              <a:defRPr/>
            </a:pPr>
            <a:r>
              <a:rPr lang="en-US" sz="3200" dirty="0">
                <a:latin typeface="Franklin Gothic Medium" panose="020B0603020102020204" pitchFamily="34" charset="0"/>
              </a:rPr>
              <a:t>Prohibits housing discrimination based on your race, color, national origin, religion, sex, familial status or disability.</a:t>
            </a:r>
          </a:p>
          <a:p>
            <a:pPr marL="45720" indent="0" eaLnBrk="1" fontAlgn="auto" hangingPunct="1">
              <a:spcBef>
                <a:spcPts val="0"/>
              </a:spcBef>
              <a:spcAft>
                <a:spcPts val="0"/>
              </a:spcAft>
              <a:buClr>
                <a:srgbClr val="008A43"/>
              </a:buClr>
              <a:buFont typeface="Wingdings 2" panose="05020102010507070707" pitchFamily="18" charset="2"/>
              <a:buNone/>
              <a:defRPr/>
            </a:pPr>
            <a:endParaRPr lang="en-US" sz="3200" dirty="0">
              <a:latin typeface="Franklin Gothic Medium" panose="020B0603020102020204" pitchFamily="34" charset="0"/>
            </a:endParaRPr>
          </a:p>
          <a:p>
            <a:pPr marL="617220" indent="-571500" eaLnBrk="1" fontAlgn="auto" hangingPunct="1">
              <a:spcBef>
                <a:spcPts val="0"/>
              </a:spcBef>
              <a:spcAft>
                <a:spcPts val="0"/>
              </a:spcAft>
              <a:buClr>
                <a:schemeClr val="tx2">
                  <a:lumMod val="75000"/>
                </a:schemeClr>
              </a:buClr>
              <a:buFont typeface="Wingdings" panose="05000000000000000000" pitchFamily="2" charset="2"/>
              <a:buChar char="§"/>
              <a:defRPr/>
            </a:pPr>
            <a:r>
              <a:rPr lang="en-US" sz="3200" dirty="0">
                <a:latin typeface="Franklin Gothic Medium" panose="020B0603020102020204" pitchFamily="34" charset="0"/>
              </a:rPr>
              <a:t>Protect Individuals right to rent, buy a home, obtain a mortgage, or purchase homeowners' insurance free from discrimination.</a:t>
            </a:r>
          </a:p>
          <a:p>
            <a:endParaRPr lang="en-US" dirty="0"/>
          </a:p>
        </p:txBody>
      </p:sp>
    </p:spTree>
    <p:extLst>
      <p:ext uri="{BB962C8B-B14F-4D97-AF65-F5344CB8AC3E}">
        <p14:creationId xmlns:p14="http://schemas.microsoft.com/office/powerpoint/2010/main" val="173879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B56F-C877-35D9-0049-18DA4B14EF93}"/>
              </a:ext>
            </a:extLst>
          </p:cNvPr>
          <p:cNvSpPr>
            <a:spLocks noGrp="1"/>
          </p:cNvSpPr>
          <p:nvPr>
            <p:ph type="title"/>
          </p:nvPr>
        </p:nvSpPr>
        <p:spPr>
          <a:xfrm>
            <a:off x="940036" y="1093862"/>
            <a:ext cx="10413763" cy="1145136"/>
          </a:xfrm>
        </p:spPr>
        <p:txBody>
          <a:bodyPr>
            <a:normAutofit fontScale="90000"/>
          </a:bodyPr>
          <a:lstStyle/>
          <a:p>
            <a:pPr algn="ctr"/>
            <a:r>
              <a:rPr lang="en-US" sz="4900" dirty="0">
                <a:latin typeface="Copperplate Gothic Bold" panose="020E0705020206020404" pitchFamily="34" charset="0"/>
              </a:rPr>
              <a:t>Mississippi Home Corporation</a:t>
            </a:r>
            <a:br>
              <a:rPr lang="en-US" dirty="0"/>
            </a:br>
            <a:endParaRPr lang="en-US" dirty="0"/>
          </a:p>
        </p:txBody>
      </p:sp>
      <p:sp>
        <p:nvSpPr>
          <p:cNvPr id="3" name="Content Placeholder 2">
            <a:extLst>
              <a:ext uri="{FF2B5EF4-FFF2-40B4-BE49-F238E27FC236}">
                <a16:creationId xmlns:a16="http://schemas.microsoft.com/office/drawing/2014/main" id="{21CC70C5-6C10-B7F1-6F87-5C38377FBC2A}"/>
              </a:ext>
            </a:extLst>
          </p:cNvPr>
          <p:cNvSpPr>
            <a:spLocks noGrp="1"/>
          </p:cNvSpPr>
          <p:nvPr>
            <p:ph idx="1"/>
          </p:nvPr>
        </p:nvSpPr>
        <p:spPr>
          <a:xfrm>
            <a:off x="838200" y="1768979"/>
            <a:ext cx="10515600" cy="4459208"/>
          </a:xfrm>
        </p:spPr>
        <p:txBody>
          <a:bodyPr/>
          <a:lstStyle/>
          <a:p>
            <a:pPr marL="0" indent="0">
              <a:buNone/>
            </a:pPr>
            <a:endParaRPr lang="en-US" dirty="0"/>
          </a:p>
          <a:p>
            <a:pPr>
              <a:buFont typeface="Wingdings" panose="05000000000000000000" pitchFamily="2" charset="2"/>
              <a:buChar char="Ø"/>
            </a:pPr>
            <a:r>
              <a:rPr lang="en-US" dirty="0"/>
              <a:t>State Housing Finance Authority </a:t>
            </a:r>
          </a:p>
          <a:p>
            <a:pPr>
              <a:buFont typeface="Wingdings" panose="05000000000000000000" pitchFamily="2" charset="2"/>
              <a:buChar char="Ø"/>
            </a:pPr>
            <a:endParaRPr lang="en-US" dirty="0"/>
          </a:p>
          <a:p>
            <a:pPr>
              <a:buFont typeface="Wingdings" panose="05000000000000000000" pitchFamily="2" charset="2"/>
              <a:buChar char="Ø"/>
            </a:pPr>
            <a:r>
              <a:rPr lang="en-US" dirty="0"/>
              <a:t>Created by the legislature in 1989</a:t>
            </a:r>
          </a:p>
          <a:p>
            <a:pPr>
              <a:buFont typeface="Wingdings" panose="05000000000000000000" pitchFamily="2" charset="2"/>
              <a:buChar char="Ø"/>
            </a:pPr>
            <a:endParaRPr lang="en-US" dirty="0"/>
          </a:p>
          <a:p>
            <a:pPr>
              <a:buFont typeface="Wingdings" panose="05000000000000000000" pitchFamily="2" charset="2"/>
              <a:buChar char="Ø"/>
            </a:pPr>
            <a:r>
              <a:rPr lang="en-US" dirty="0"/>
              <a:t>History of promoting homeownership and the creation of   affordable housing units by funding local development activities. </a:t>
            </a:r>
          </a:p>
          <a:p>
            <a:endParaRPr lang="en-US" dirty="0"/>
          </a:p>
        </p:txBody>
      </p:sp>
    </p:spTree>
    <p:extLst>
      <p:ext uri="{BB962C8B-B14F-4D97-AF65-F5344CB8AC3E}">
        <p14:creationId xmlns:p14="http://schemas.microsoft.com/office/powerpoint/2010/main" val="47598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6182-9C37-9C18-046B-1C7B449B135A}"/>
              </a:ext>
            </a:extLst>
          </p:cNvPr>
          <p:cNvSpPr>
            <a:spLocks noGrp="1"/>
          </p:cNvSpPr>
          <p:nvPr>
            <p:ph type="title"/>
          </p:nvPr>
        </p:nvSpPr>
        <p:spPr/>
        <p:txBody>
          <a:bodyPr/>
          <a:lstStyle/>
          <a:p>
            <a:pPr algn="ctr"/>
            <a:r>
              <a:rPr lang="en-US" b="1" dirty="0">
                <a:latin typeface="Futura"/>
              </a:rPr>
              <a:t>FAIR HOUSING ACT/AFFH</a:t>
            </a:r>
            <a:endParaRPr lang="en-US" dirty="0"/>
          </a:p>
        </p:txBody>
      </p:sp>
      <p:sp>
        <p:nvSpPr>
          <p:cNvPr id="3" name="Content Placeholder 2">
            <a:extLst>
              <a:ext uri="{FF2B5EF4-FFF2-40B4-BE49-F238E27FC236}">
                <a16:creationId xmlns:a16="http://schemas.microsoft.com/office/drawing/2014/main" id="{53428133-DD11-C161-F6A5-3D30C438A561}"/>
              </a:ext>
            </a:extLst>
          </p:cNvPr>
          <p:cNvSpPr>
            <a:spLocks noGrp="1"/>
          </p:cNvSpPr>
          <p:nvPr>
            <p:ph idx="1"/>
          </p:nvPr>
        </p:nvSpPr>
        <p:spPr/>
        <p:txBody>
          <a:bodyPr/>
          <a:lstStyle/>
          <a:p>
            <a:pPr algn="just"/>
            <a:r>
              <a:rPr lang="en-US" sz="4000" dirty="0">
                <a:latin typeface="Franklin Gothic Medium" panose="020B0603020102020204" pitchFamily="34" charset="0"/>
              </a:rPr>
              <a:t>The Fair Housing Act requires that HUD administer programs and activities relating to housing and urban development in a manner that affirmatively furthers the policies of the ACT. </a:t>
            </a:r>
          </a:p>
          <a:p>
            <a:endParaRPr lang="en-US" dirty="0"/>
          </a:p>
        </p:txBody>
      </p:sp>
    </p:spTree>
    <p:extLst>
      <p:ext uri="{BB962C8B-B14F-4D97-AF65-F5344CB8AC3E}">
        <p14:creationId xmlns:p14="http://schemas.microsoft.com/office/powerpoint/2010/main" val="397453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2061-2E37-2A3B-6948-05DCF82993C4}"/>
              </a:ext>
            </a:extLst>
          </p:cNvPr>
          <p:cNvSpPr>
            <a:spLocks noGrp="1"/>
          </p:cNvSpPr>
          <p:nvPr>
            <p:ph type="title"/>
          </p:nvPr>
        </p:nvSpPr>
        <p:spPr>
          <a:xfrm>
            <a:off x="838200" y="794760"/>
            <a:ext cx="10515600" cy="999858"/>
          </a:xfrm>
        </p:spPr>
        <p:txBody>
          <a:bodyPr/>
          <a:lstStyle/>
          <a:p>
            <a:pPr algn="ctr"/>
            <a:r>
              <a:rPr lang="en-US" b="1" dirty="0"/>
              <a:t>HOME PROGRAM AFFH</a:t>
            </a:r>
          </a:p>
        </p:txBody>
      </p:sp>
      <p:sp>
        <p:nvSpPr>
          <p:cNvPr id="3" name="Content Placeholder 2">
            <a:extLst>
              <a:ext uri="{FF2B5EF4-FFF2-40B4-BE49-F238E27FC236}">
                <a16:creationId xmlns:a16="http://schemas.microsoft.com/office/drawing/2014/main" id="{A285A570-21C4-4378-C852-3F2365C77AF2}"/>
              </a:ext>
            </a:extLst>
          </p:cNvPr>
          <p:cNvSpPr>
            <a:spLocks noGrp="1"/>
          </p:cNvSpPr>
          <p:nvPr>
            <p:ph idx="1"/>
          </p:nvPr>
        </p:nvSpPr>
        <p:spPr>
          <a:xfrm>
            <a:off x="838200" y="1888621"/>
            <a:ext cx="10515600" cy="4339566"/>
          </a:xfrm>
        </p:spPr>
        <p:txBody>
          <a:bodyPr>
            <a:normAutofit/>
          </a:bodyPr>
          <a:lstStyle/>
          <a:p>
            <a:pPr>
              <a:lnSpc>
                <a:spcPct val="150000"/>
              </a:lnSpc>
            </a:pPr>
            <a:r>
              <a:rPr lang="en-US" sz="3600" dirty="0">
                <a:latin typeface="Franklin Gothic Demi Cond" panose="020B0706030402020204" pitchFamily="34" charset="0"/>
              </a:rPr>
              <a:t>As a requirement for participating in HUD’s many housing and community development programs, agencies receiving funding under the HOME program shall utilize </a:t>
            </a:r>
            <a:r>
              <a:rPr lang="en-US" sz="3600" u="sng" dirty="0">
                <a:latin typeface="Franklin Gothic Demi Cond" panose="020B0706030402020204" pitchFamily="34" charset="0"/>
              </a:rPr>
              <a:t>Affirmative Marketing </a:t>
            </a:r>
            <a:r>
              <a:rPr lang="en-US" sz="3600" dirty="0">
                <a:latin typeface="Franklin Gothic Demi Cond" panose="020B0706030402020204" pitchFamily="34" charset="0"/>
              </a:rPr>
              <a:t>procedures to ensure nondiscrimination in housing or service directly or indirectly.</a:t>
            </a:r>
          </a:p>
          <a:p>
            <a:endParaRPr lang="en-US" dirty="0"/>
          </a:p>
        </p:txBody>
      </p:sp>
    </p:spTree>
    <p:extLst>
      <p:ext uri="{BB962C8B-B14F-4D97-AF65-F5344CB8AC3E}">
        <p14:creationId xmlns:p14="http://schemas.microsoft.com/office/powerpoint/2010/main" val="272317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2A7E-CD09-F362-0E78-68B6028585B1}"/>
              </a:ext>
            </a:extLst>
          </p:cNvPr>
          <p:cNvSpPr>
            <a:spLocks noGrp="1"/>
          </p:cNvSpPr>
          <p:nvPr>
            <p:ph type="title"/>
          </p:nvPr>
        </p:nvSpPr>
        <p:spPr>
          <a:xfrm>
            <a:off x="838200" y="957130"/>
            <a:ext cx="10515600" cy="811850"/>
          </a:xfrm>
        </p:spPr>
        <p:txBody>
          <a:bodyPr/>
          <a:lstStyle/>
          <a:p>
            <a:r>
              <a:rPr lang="en-US" sz="4400" b="1" dirty="0"/>
              <a:t>EXAMPLES OF AFFIRMATIVE OUTREACH</a:t>
            </a:r>
            <a:endParaRPr lang="en-US" b="1" dirty="0"/>
          </a:p>
        </p:txBody>
      </p:sp>
      <p:sp>
        <p:nvSpPr>
          <p:cNvPr id="3" name="Content Placeholder 2">
            <a:extLst>
              <a:ext uri="{FF2B5EF4-FFF2-40B4-BE49-F238E27FC236}">
                <a16:creationId xmlns:a16="http://schemas.microsoft.com/office/drawing/2014/main" id="{B36891FB-51BC-BEBB-108A-9308A64AAF20}"/>
              </a:ext>
            </a:extLst>
          </p:cNvPr>
          <p:cNvSpPr>
            <a:spLocks noGrp="1"/>
          </p:cNvSpPr>
          <p:nvPr>
            <p:ph idx="1"/>
          </p:nvPr>
        </p:nvSpPr>
        <p:spPr>
          <a:xfrm>
            <a:off x="838200" y="1768980"/>
            <a:ext cx="10515600" cy="4666003"/>
          </a:xfrm>
        </p:spPr>
        <p:txBody>
          <a:bodyPr>
            <a:normAutofit/>
          </a:bodyPr>
          <a:lstStyle/>
          <a:p>
            <a:pPr marL="880745" lvl="1" indent="-514350" eaLnBrk="1" fontAlgn="auto" hangingPunct="1">
              <a:lnSpc>
                <a:spcPct val="150000"/>
              </a:lnSpc>
              <a:spcAft>
                <a:spcPts val="0"/>
              </a:spcAft>
              <a:buFont typeface="+mj-lt"/>
              <a:buAutoNum type="arabicParenR"/>
              <a:defRPr/>
            </a:pPr>
            <a:r>
              <a:rPr lang="en-US" sz="2800" dirty="0">
                <a:latin typeface="Franklin Gothic Demi" panose="020B0703020102020204" pitchFamily="34" charset="0"/>
              </a:rPr>
              <a:t>Inclusive Outreach-Ensure that current methods of outreach do not intentionally or unintentionally exclude protected groups and classes.</a:t>
            </a:r>
          </a:p>
          <a:p>
            <a:pPr marL="880745" lvl="1" indent="-514350" eaLnBrk="1" fontAlgn="auto" hangingPunct="1">
              <a:lnSpc>
                <a:spcPct val="150000"/>
              </a:lnSpc>
              <a:spcAft>
                <a:spcPts val="0"/>
              </a:spcAft>
              <a:buFont typeface="+mj-lt"/>
              <a:buAutoNum type="arabicParenR"/>
              <a:defRPr/>
            </a:pPr>
            <a:endParaRPr lang="en-US" sz="800" dirty="0">
              <a:latin typeface="Franklin Gothic Demi" panose="020B0703020102020204" pitchFamily="34" charset="0"/>
            </a:endParaRPr>
          </a:p>
          <a:p>
            <a:pPr marL="880745" lvl="1" indent="-514350" eaLnBrk="1" fontAlgn="auto" hangingPunct="1">
              <a:lnSpc>
                <a:spcPct val="150000"/>
              </a:lnSpc>
              <a:spcAft>
                <a:spcPts val="0"/>
              </a:spcAft>
              <a:buFont typeface="+mj-lt"/>
              <a:buAutoNum type="arabicParenR"/>
              <a:defRPr/>
            </a:pPr>
            <a:r>
              <a:rPr lang="en-US" sz="2800" dirty="0">
                <a:latin typeface="Franklin Gothic Demi" panose="020B0703020102020204" pitchFamily="34" charset="0"/>
              </a:rPr>
              <a:t>Display the Equal Housing Opportunity logo or the phrase “Equal Housing Opportunity” and the accessibility logo in any advertising and all written communications.</a:t>
            </a:r>
          </a:p>
          <a:p>
            <a:endParaRPr lang="en-US" dirty="0"/>
          </a:p>
        </p:txBody>
      </p:sp>
    </p:spTree>
    <p:extLst>
      <p:ext uri="{BB962C8B-B14F-4D97-AF65-F5344CB8AC3E}">
        <p14:creationId xmlns:p14="http://schemas.microsoft.com/office/powerpoint/2010/main" val="139600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F6D8-C4A0-4976-0016-09F5216978AD}"/>
              </a:ext>
            </a:extLst>
          </p:cNvPr>
          <p:cNvSpPr>
            <a:spLocks noGrp="1"/>
          </p:cNvSpPr>
          <p:nvPr>
            <p:ph type="title"/>
          </p:nvPr>
        </p:nvSpPr>
        <p:spPr>
          <a:xfrm>
            <a:off x="59821" y="1039086"/>
            <a:ext cx="11502639" cy="1009934"/>
          </a:xfrm>
        </p:spPr>
        <p:txBody>
          <a:bodyPr>
            <a:normAutofit fontScale="90000"/>
          </a:bodyPr>
          <a:lstStyle/>
          <a:p>
            <a:pPr algn="ctr"/>
            <a:r>
              <a:rPr lang="en-US" sz="4400" b="1" dirty="0"/>
              <a:t>FAIR HOUSING &amp; EQUAL OPPORTUNITY (FHEO) POSTERS &amp; DISPLAYS</a:t>
            </a:r>
            <a:endParaRPr lang="en-US" b="1" dirty="0"/>
          </a:p>
        </p:txBody>
      </p:sp>
      <p:sp>
        <p:nvSpPr>
          <p:cNvPr id="3" name="Content Placeholder 2">
            <a:extLst>
              <a:ext uri="{FF2B5EF4-FFF2-40B4-BE49-F238E27FC236}">
                <a16:creationId xmlns:a16="http://schemas.microsoft.com/office/drawing/2014/main" id="{FA414680-C567-A682-63D8-48461D630622}"/>
              </a:ext>
            </a:extLst>
          </p:cNvPr>
          <p:cNvSpPr>
            <a:spLocks noGrp="1"/>
          </p:cNvSpPr>
          <p:nvPr>
            <p:ph idx="1"/>
          </p:nvPr>
        </p:nvSpPr>
        <p:spPr>
          <a:xfrm>
            <a:off x="838200" y="2315910"/>
            <a:ext cx="10271333" cy="4127619"/>
          </a:xfrm>
        </p:spPr>
        <p:txBody>
          <a:bodyPr>
            <a:normAutofit fontScale="92500" lnSpcReduction="10000"/>
          </a:bodyPr>
          <a:lstStyle/>
          <a:p>
            <a:pPr>
              <a:lnSpc>
                <a:spcPct val="150000"/>
              </a:lnSpc>
            </a:pPr>
            <a:r>
              <a:rPr lang="en-US" sz="4000" b="1" dirty="0">
                <a:latin typeface="+mj-lt"/>
              </a:rPr>
              <a:t>FHEO posters must be posted in the Recipient’s place of business and located in plain view for those entering and existing the building or near the common thoroughfare</a:t>
            </a:r>
            <a:r>
              <a:rPr lang="en-US" sz="4000" dirty="0">
                <a:latin typeface="+mj-lt"/>
              </a:rPr>
              <a:t>.</a:t>
            </a:r>
          </a:p>
          <a:p>
            <a:endParaRPr lang="en-US" dirty="0"/>
          </a:p>
        </p:txBody>
      </p:sp>
    </p:spTree>
    <p:extLst>
      <p:ext uri="{BB962C8B-B14F-4D97-AF65-F5344CB8AC3E}">
        <p14:creationId xmlns:p14="http://schemas.microsoft.com/office/powerpoint/2010/main" val="2778570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6CBB-51BE-2E87-B95D-42FEA864C085}"/>
              </a:ext>
            </a:extLst>
          </p:cNvPr>
          <p:cNvSpPr>
            <a:spLocks noGrp="1"/>
          </p:cNvSpPr>
          <p:nvPr>
            <p:ph type="title"/>
          </p:nvPr>
        </p:nvSpPr>
        <p:spPr>
          <a:xfrm>
            <a:off x="838200" y="4195985"/>
            <a:ext cx="10515600" cy="2179178"/>
          </a:xfrm>
        </p:spPr>
        <p:txBody>
          <a:bodyPr>
            <a:noAutofit/>
          </a:bodyPr>
          <a:lstStyle/>
          <a:p>
            <a:pPr algn="ctr"/>
            <a:r>
              <a:rPr lang="en-US" sz="7200" b="1" dirty="0">
                <a:latin typeface="Albertus Medium" panose="020E0602030304020304"/>
                <a:ea typeface="Times New Roman"/>
                <a:cs typeface="Adobe Devanagari" panose="02040503050201020203" pitchFamily="18" charset="0"/>
              </a:rPr>
              <a:t>PROCUREMENT</a:t>
            </a:r>
            <a:br>
              <a:rPr lang="en-US" sz="7200" b="1" dirty="0">
                <a:solidFill>
                  <a:schemeClr val="tx2">
                    <a:lumMod val="75000"/>
                  </a:schemeClr>
                </a:solidFill>
                <a:latin typeface="Franklin Gothic Medium" panose="020B0603020102020204" pitchFamily="34" charset="0"/>
                <a:ea typeface="Times New Roman"/>
                <a:cs typeface="Adobe Devanagari" panose="02040503050201020203" pitchFamily="18" charset="0"/>
              </a:rPr>
            </a:br>
            <a:endParaRPr lang="en-US" sz="7200" dirty="0">
              <a:solidFill>
                <a:schemeClr val="tx2">
                  <a:lumMod val="75000"/>
                </a:schemeClr>
              </a:solidFill>
              <a:latin typeface="Franklin Gothic Medium" panose="020B0603020102020204" pitchFamily="34" charset="0"/>
            </a:endParaRPr>
          </a:p>
        </p:txBody>
      </p:sp>
    </p:spTree>
    <p:extLst>
      <p:ext uri="{BB962C8B-B14F-4D97-AF65-F5344CB8AC3E}">
        <p14:creationId xmlns:p14="http://schemas.microsoft.com/office/powerpoint/2010/main" val="97609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9905-BC55-297D-87F1-3FB329396DAD}"/>
              </a:ext>
            </a:extLst>
          </p:cNvPr>
          <p:cNvSpPr>
            <a:spLocks noGrp="1"/>
          </p:cNvSpPr>
          <p:nvPr>
            <p:ph type="title"/>
          </p:nvPr>
        </p:nvSpPr>
        <p:spPr/>
        <p:txBody>
          <a:bodyPr>
            <a:normAutofit/>
          </a:bodyPr>
          <a:lstStyle/>
          <a:p>
            <a:pPr algn="ctr"/>
            <a:r>
              <a:rPr lang="en-US" sz="60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2074571B-DF5C-8BF3-2C83-95D4F0C0B669}"/>
              </a:ext>
            </a:extLst>
          </p:cNvPr>
          <p:cNvSpPr>
            <a:spLocks noGrp="1"/>
          </p:cNvSpPr>
          <p:nvPr>
            <p:ph idx="1"/>
          </p:nvPr>
        </p:nvSpPr>
        <p:spPr>
          <a:xfrm>
            <a:off x="838200" y="2546647"/>
            <a:ext cx="10515600" cy="3681540"/>
          </a:xfrm>
        </p:spPr>
        <p:txBody>
          <a:bodyPr/>
          <a:lstStyle/>
          <a:p>
            <a:pPr eaLnBrk="1" hangingPunct="1">
              <a:defRPr/>
            </a:pPr>
            <a:r>
              <a:rPr lang="en-US" altLang="en-US" sz="3600" dirty="0">
                <a:latin typeface="Tahoma" pitchFamily="34" charset="0"/>
                <a:cs typeface="+mn-cs"/>
              </a:rPr>
              <a:t>Procurement Policy is governed by 24 CFR Part 85 (Common Rule) and/or 24 CFR Part 84</a:t>
            </a:r>
          </a:p>
          <a:p>
            <a:pPr marL="0" indent="0" eaLnBrk="1" hangingPunct="1">
              <a:buNone/>
              <a:defRPr/>
            </a:pPr>
            <a:endParaRPr lang="en-US" altLang="en-US" sz="3600" dirty="0">
              <a:latin typeface="Tahoma" pitchFamily="34" charset="0"/>
              <a:cs typeface="+mn-cs"/>
            </a:endParaRPr>
          </a:p>
          <a:p>
            <a:pPr eaLnBrk="1" hangingPunct="1">
              <a:defRPr/>
            </a:pPr>
            <a:r>
              <a:rPr lang="en-US" altLang="en-US" sz="3600" dirty="0">
                <a:latin typeface="Tahoma" pitchFamily="34" charset="0"/>
                <a:cs typeface="+mn-cs"/>
              </a:rPr>
              <a:t>State of Mississippi Procurement Law, Section 31-7-9, Mississippi Code of 1972, Annotated</a:t>
            </a:r>
          </a:p>
          <a:p>
            <a:endParaRPr lang="en-US" dirty="0"/>
          </a:p>
        </p:txBody>
      </p:sp>
    </p:spTree>
    <p:extLst>
      <p:ext uri="{BB962C8B-B14F-4D97-AF65-F5344CB8AC3E}">
        <p14:creationId xmlns:p14="http://schemas.microsoft.com/office/powerpoint/2010/main" val="3777684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CC1B-408D-0BC1-4D4C-72DA5055EA74}"/>
              </a:ext>
            </a:extLst>
          </p:cNvPr>
          <p:cNvSpPr>
            <a:spLocks noGrp="1"/>
          </p:cNvSpPr>
          <p:nvPr>
            <p:ph type="title"/>
          </p:nvPr>
        </p:nvSpPr>
        <p:spPr/>
        <p:txBody>
          <a:bodyPr>
            <a:normAutofit/>
          </a:bodyPr>
          <a:lstStyle/>
          <a:p>
            <a:pPr algn="ctr"/>
            <a:r>
              <a:rPr lang="en-US" sz="6000" b="1" cap="none" spc="0" dirty="0">
                <a:solidFill>
                  <a:schemeClr val="tx2">
                    <a:lumMod val="75000"/>
                  </a:schemeClr>
                </a:solidFill>
                <a:latin typeface="Albertus Medium" panose="020E0602030304020304" pitchFamily="34" charset="0"/>
              </a:rPr>
              <a:t>PROCUREMENT</a:t>
            </a:r>
            <a:endParaRPr lang="en-US" sz="6000" dirty="0">
              <a:solidFill>
                <a:schemeClr val="tx2">
                  <a:lumMod val="75000"/>
                </a:schemeClr>
              </a:solidFill>
            </a:endParaRPr>
          </a:p>
        </p:txBody>
      </p:sp>
      <p:sp>
        <p:nvSpPr>
          <p:cNvPr id="3" name="Content Placeholder 2">
            <a:extLst>
              <a:ext uri="{FF2B5EF4-FFF2-40B4-BE49-F238E27FC236}">
                <a16:creationId xmlns:a16="http://schemas.microsoft.com/office/drawing/2014/main" id="{45125D09-635D-9842-37C5-549075D5F09F}"/>
              </a:ext>
            </a:extLst>
          </p:cNvPr>
          <p:cNvSpPr>
            <a:spLocks noGrp="1"/>
          </p:cNvSpPr>
          <p:nvPr>
            <p:ph idx="1"/>
          </p:nvPr>
        </p:nvSpPr>
        <p:spPr/>
        <p:txBody>
          <a:bodyPr>
            <a:normAutofit lnSpcReduction="10000"/>
          </a:bodyPr>
          <a:lstStyle/>
          <a:p>
            <a:pPr marL="457200" indent="-457200" eaLnBrk="1" hangingPunct="1">
              <a:buFont typeface="Wingdings" panose="05000000000000000000" pitchFamily="2" charset="2"/>
              <a:buChar char="§"/>
              <a:defRPr/>
            </a:pPr>
            <a:r>
              <a:rPr lang="en-US" altLang="en-US" sz="3200" dirty="0">
                <a:solidFill>
                  <a:schemeClr val="tx2">
                    <a:lumMod val="75000"/>
                  </a:schemeClr>
                </a:solidFill>
                <a:latin typeface="Tahoma" pitchFamily="34" charset="0"/>
                <a:cs typeface="+mn-cs"/>
              </a:rPr>
              <a:t>Must be opened on-site</a:t>
            </a:r>
          </a:p>
          <a:p>
            <a:pPr marL="457200" indent="-457200" eaLnBrk="1" hangingPunct="1">
              <a:buFont typeface="Wingdings" panose="05000000000000000000" pitchFamily="2" charset="2"/>
              <a:buChar char="§"/>
              <a:defRPr/>
            </a:pPr>
            <a:endParaRPr lang="en-US" altLang="en-US" sz="3200" dirty="0">
              <a:solidFill>
                <a:schemeClr val="tx2">
                  <a:lumMod val="75000"/>
                </a:schemeClr>
              </a:solidFill>
              <a:latin typeface="Tahoma" pitchFamily="34" charset="0"/>
              <a:cs typeface="+mn-cs"/>
            </a:endParaRPr>
          </a:p>
          <a:p>
            <a:pPr marL="457200" indent="-457200" eaLnBrk="1" hangingPunct="1">
              <a:buFont typeface="Wingdings" panose="05000000000000000000" pitchFamily="2" charset="2"/>
              <a:buChar char="§"/>
              <a:defRPr/>
            </a:pPr>
            <a:r>
              <a:rPr lang="en-US" altLang="en-US" sz="3200" dirty="0">
                <a:solidFill>
                  <a:schemeClr val="tx2">
                    <a:lumMod val="75000"/>
                  </a:schemeClr>
                </a:solidFill>
                <a:latin typeface="Tahoma" pitchFamily="34" charset="0"/>
                <a:cs typeface="+mn-cs"/>
              </a:rPr>
              <a:t>Must be awarded to the lowest and best bidder</a:t>
            </a:r>
          </a:p>
          <a:p>
            <a:pPr marL="457200" indent="-457200" eaLnBrk="1" hangingPunct="1">
              <a:buFont typeface="Wingdings" panose="05000000000000000000" pitchFamily="2" charset="2"/>
              <a:buChar char="§"/>
              <a:defRPr/>
            </a:pPr>
            <a:endParaRPr lang="en-US" altLang="en-US" sz="3200" dirty="0">
              <a:solidFill>
                <a:schemeClr val="tx2">
                  <a:lumMod val="75000"/>
                </a:schemeClr>
              </a:solidFill>
              <a:latin typeface="Tahoma" pitchFamily="34" charset="0"/>
              <a:cs typeface="+mn-cs"/>
            </a:endParaRPr>
          </a:p>
          <a:p>
            <a:pPr marL="914400" lvl="1" indent="-457200" eaLnBrk="1" hangingPunct="1">
              <a:buFont typeface="Arial" panose="020B0604020202020204" pitchFamily="34" charset="0"/>
              <a:buChar char="•"/>
              <a:defRPr/>
            </a:pPr>
            <a:r>
              <a:rPr lang="en-US" altLang="en-US" sz="3200" dirty="0">
                <a:solidFill>
                  <a:schemeClr val="tx2">
                    <a:lumMod val="75000"/>
                  </a:schemeClr>
                </a:solidFill>
                <a:latin typeface="Tahoma" pitchFamily="34" charset="0"/>
                <a:cs typeface="+mn-cs"/>
              </a:rPr>
              <a:t>Document, document, document</a:t>
            </a:r>
          </a:p>
          <a:p>
            <a:pPr marL="914400" lvl="1" indent="-457200" eaLnBrk="1" hangingPunct="1">
              <a:buFont typeface="Arial" panose="020B0604020202020204" pitchFamily="34" charset="0"/>
              <a:buChar char="•"/>
              <a:defRPr/>
            </a:pPr>
            <a:r>
              <a:rPr lang="en-US" altLang="en-US" sz="3200" dirty="0">
                <a:solidFill>
                  <a:schemeClr val="tx2">
                    <a:lumMod val="75000"/>
                  </a:schemeClr>
                </a:solidFill>
                <a:latin typeface="Tahoma" pitchFamily="34" charset="0"/>
                <a:cs typeface="+mn-cs"/>
              </a:rPr>
              <a:t>Handle bids equally</a:t>
            </a:r>
          </a:p>
          <a:p>
            <a:pPr marL="914400" lvl="1" indent="-457200" eaLnBrk="1" hangingPunct="1">
              <a:buFont typeface="Arial" panose="020B0604020202020204" pitchFamily="34" charset="0"/>
              <a:buChar char="•"/>
              <a:defRPr/>
            </a:pPr>
            <a:r>
              <a:rPr lang="en-US" altLang="en-US" sz="3200" dirty="0">
                <a:solidFill>
                  <a:schemeClr val="tx2">
                    <a:lumMod val="75000"/>
                  </a:schemeClr>
                </a:solidFill>
                <a:latin typeface="Tahoma" pitchFamily="34" charset="0"/>
                <a:cs typeface="+mn-cs"/>
              </a:rPr>
              <a:t>Rejected bids</a:t>
            </a:r>
          </a:p>
          <a:p>
            <a:pPr marL="914400" lvl="1" indent="-457200" eaLnBrk="1" hangingPunct="1">
              <a:buFont typeface="Arial" panose="020B0604020202020204" pitchFamily="34" charset="0"/>
              <a:buChar char="•"/>
              <a:defRPr/>
            </a:pPr>
            <a:r>
              <a:rPr lang="en-US" altLang="en-US" sz="3200" dirty="0">
                <a:solidFill>
                  <a:schemeClr val="tx2">
                    <a:lumMod val="75000"/>
                  </a:schemeClr>
                </a:solidFill>
                <a:latin typeface="Tahoma" pitchFamily="34" charset="0"/>
                <a:cs typeface="+mn-cs"/>
              </a:rPr>
              <a:t>Withdrawal of bids</a:t>
            </a:r>
          </a:p>
          <a:p>
            <a:endParaRPr lang="en-US" dirty="0"/>
          </a:p>
        </p:txBody>
      </p:sp>
    </p:spTree>
    <p:extLst>
      <p:ext uri="{BB962C8B-B14F-4D97-AF65-F5344CB8AC3E}">
        <p14:creationId xmlns:p14="http://schemas.microsoft.com/office/powerpoint/2010/main" val="3904102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508A-7004-7175-9A1B-2BD9B6790478}"/>
              </a:ext>
            </a:extLst>
          </p:cNvPr>
          <p:cNvSpPr>
            <a:spLocks noGrp="1"/>
          </p:cNvSpPr>
          <p:nvPr>
            <p:ph type="title"/>
          </p:nvPr>
        </p:nvSpPr>
        <p:spPr>
          <a:xfrm>
            <a:off x="632389" y="905854"/>
            <a:ext cx="10721411" cy="828942"/>
          </a:xfrm>
        </p:spPr>
        <p:txBody>
          <a:bodyPr>
            <a:noAutofit/>
          </a:bodyPr>
          <a:lstStyle/>
          <a:p>
            <a:pPr algn="ctr"/>
            <a:r>
              <a:rPr lang="en-US" sz="60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615F912C-381C-BB23-E783-83370DD0059F}"/>
              </a:ext>
            </a:extLst>
          </p:cNvPr>
          <p:cNvSpPr>
            <a:spLocks noGrp="1"/>
          </p:cNvSpPr>
          <p:nvPr>
            <p:ph idx="1"/>
          </p:nvPr>
        </p:nvSpPr>
        <p:spPr>
          <a:xfrm>
            <a:off x="838200" y="1734796"/>
            <a:ext cx="10515600" cy="4734370"/>
          </a:xfrm>
        </p:spPr>
        <p:txBody>
          <a:bodyPr>
            <a:normAutofit/>
          </a:bodyPr>
          <a:lstStyle/>
          <a:p>
            <a:pPr marL="0" indent="0" algn="ctr" eaLnBrk="1" fontAlgn="auto" hangingPunct="1">
              <a:spcBef>
                <a:spcPct val="20000"/>
              </a:spcBef>
              <a:spcAft>
                <a:spcPts val="0"/>
              </a:spcAft>
              <a:buClr>
                <a:schemeClr val="tx2">
                  <a:lumMod val="75000"/>
                </a:schemeClr>
              </a:buClr>
              <a:buSzPct val="95000"/>
              <a:buNone/>
              <a:defRPr/>
            </a:pPr>
            <a:r>
              <a:rPr lang="en-US" sz="3200" b="1" dirty="0">
                <a:latin typeface="Albertus Medium" panose="020E0602030304020304" pitchFamily="34" charset="0"/>
              </a:rPr>
              <a:t>SMALL PURCHASES</a:t>
            </a:r>
          </a:p>
          <a:p>
            <a:pPr algn="ctr" eaLnBrk="1" fontAlgn="auto" hangingPunct="1">
              <a:spcBef>
                <a:spcPct val="20000"/>
              </a:spcBef>
              <a:spcAft>
                <a:spcPts val="0"/>
              </a:spcAft>
              <a:buClr>
                <a:schemeClr val="tx2">
                  <a:lumMod val="75000"/>
                </a:schemeClr>
              </a:buClr>
              <a:buSzPct val="95000"/>
              <a:defRPr/>
            </a:pPr>
            <a:endParaRPr lang="en-US" sz="1200" b="1" dirty="0">
              <a:latin typeface="Albertus Medium" panose="020E0602030304020304" pitchFamily="34" charset="0"/>
            </a:endParaRPr>
          </a:p>
          <a:p>
            <a:pPr marL="0" indent="0" algn="ctr" eaLnBrk="1" fontAlgn="auto" hangingPunct="1">
              <a:spcBef>
                <a:spcPct val="20000"/>
              </a:spcBef>
              <a:spcAft>
                <a:spcPts val="0"/>
              </a:spcAft>
              <a:buClr>
                <a:schemeClr val="tx2">
                  <a:lumMod val="75000"/>
                </a:schemeClr>
              </a:buClr>
              <a:buSzPct val="95000"/>
              <a:buNone/>
              <a:defRPr/>
            </a:pPr>
            <a:r>
              <a:rPr lang="en-US" sz="2400" b="1" u="sng" dirty="0">
                <a:latin typeface="Albertus Medium" panose="020E0602030304020304" pitchFamily="34" charset="0"/>
              </a:rPr>
              <a:t>NO BIDS REQUIRED </a:t>
            </a:r>
          </a:p>
          <a:p>
            <a:pPr eaLnBrk="1" fontAlgn="auto" hangingPunct="1">
              <a:spcBef>
                <a:spcPct val="20000"/>
              </a:spcBef>
              <a:spcAft>
                <a:spcPts val="0"/>
              </a:spcAft>
              <a:buClr>
                <a:srgbClr val="0BD0D9"/>
              </a:buClr>
              <a:buSzPct val="95000"/>
              <a:defRPr/>
            </a:pPr>
            <a:endParaRPr lang="en-US" sz="1100" b="1" u="sng" dirty="0">
              <a:latin typeface="Albertus Medium" panose="020E0602030304020304" pitchFamily="34" charset="0"/>
            </a:endParaRPr>
          </a:p>
          <a:p>
            <a:pPr>
              <a:spcBef>
                <a:spcPct val="20000"/>
              </a:spcBef>
              <a:buClr>
                <a:schemeClr val="tx2">
                  <a:lumMod val="75000"/>
                </a:schemeClr>
              </a:buClr>
              <a:buSzPct val="95000"/>
              <a:defRPr/>
            </a:pPr>
            <a:r>
              <a:rPr lang="en-US" sz="2400" dirty="0">
                <a:latin typeface="Albertus Medium" panose="020E0602030304020304" pitchFamily="34" charset="0"/>
              </a:rPr>
              <a:t>Supplies/Nonprofessional services up to $5,000</a:t>
            </a:r>
          </a:p>
          <a:p>
            <a:pPr>
              <a:spcBef>
                <a:spcPct val="20000"/>
              </a:spcBef>
              <a:buClr>
                <a:schemeClr val="tx2">
                  <a:lumMod val="75000"/>
                </a:schemeClr>
              </a:buClr>
              <a:buSzPct val="95000"/>
              <a:defRPr/>
            </a:pPr>
            <a:r>
              <a:rPr lang="en-US" sz="2400" dirty="0">
                <a:latin typeface="Albertus Medium" panose="020E0602030304020304" pitchFamily="34" charset="0"/>
              </a:rPr>
              <a:t>Contact at least two (2) vendors by phone</a:t>
            </a:r>
          </a:p>
          <a:p>
            <a:pPr>
              <a:spcBef>
                <a:spcPct val="20000"/>
              </a:spcBef>
              <a:buClr>
                <a:schemeClr val="tx2">
                  <a:lumMod val="75000"/>
                </a:schemeClr>
              </a:buClr>
              <a:buSzPct val="95000"/>
              <a:defRPr/>
            </a:pPr>
            <a:r>
              <a:rPr lang="en-US" sz="2400" dirty="0">
                <a:latin typeface="Albertus Medium" panose="020E0602030304020304" pitchFamily="34" charset="0"/>
              </a:rPr>
              <a:t>Document vendor information</a:t>
            </a:r>
            <a:r>
              <a:rPr lang="en-US" sz="2000" dirty="0">
                <a:latin typeface="Albertus Medium" panose="020E0602030304020304" pitchFamily="34" charset="0"/>
              </a:rPr>
              <a:t>	</a:t>
            </a:r>
          </a:p>
          <a:p>
            <a:pPr marL="640080" lvl="1" indent="-246888" eaLnBrk="1" fontAlgn="auto" hangingPunct="1">
              <a:spcBef>
                <a:spcPct val="20000"/>
              </a:spcBef>
              <a:spcAft>
                <a:spcPts val="0"/>
              </a:spcAft>
              <a:buClr>
                <a:schemeClr val="tx2">
                  <a:lumMod val="75000"/>
                </a:schemeClr>
              </a:buClr>
              <a:buSzPct val="85000"/>
              <a:buFont typeface="Wingdings" panose="05000000000000000000" pitchFamily="2" charset="2"/>
              <a:buChar char="ü"/>
              <a:defRPr/>
            </a:pPr>
            <a:r>
              <a:rPr lang="en-US" sz="2400" dirty="0">
                <a:latin typeface="Albertus Medium" panose="020E0602030304020304" pitchFamily="34" charset="0"/>
              </a:rPr>
              <a:t>Name of firm</a:t>
            </a:r>
          </a:p>
          <a:p>
            <a:pPr marL="640080" lvl="1" indent="-246888" eaLnBrk="1" fontAlgn="auto" hangingPunct="1">
              <a:spcBef>
                <a:spcPct val="20000"/>
              </a:spcBef>
              <a:spcAft>
                <a:spcPts val="0"/>
              </a:spcAft>
              <a:buClr>
                <a:schemeClr val="tx2">
                  <a:lumMod val="75000"/>
                </a:schemeClr>
              </a:buClr>
              <a:buSzPct val="85000"/>
              <a:buFont typeface="Wingdings" panose="05000000000000000000" pitchFamily="2" charset="2"/>
              <a:buChar char="ü"/>
              <a:defRPr/>
            </a:pPr>
            <a:r>
              <a:rPr lang="en-US" sz="2400" dirty="0">
                <a:latin typeface="Albertus Medium" panose="020E0602030304020304" pitchFamily="34" charset="0"/>
              </a:rPr>
              <a:t>Firm’s address and telephone number</a:t>
            </a:r>
          </a:p>
          <a:p>
            <a:pPr marL="640080" lvl="1" indent="-246888" eaLnBrk="1" fontAlgn="auto" hangingPunct="1">
              <a:spcBef>
                <a:spcPct val="20000"/>
              </a:spcBef>
              <a:spcAft>
                <a:spcPts val="0"/>
              </a:spcAft>
              <a:buClr>
                <a:schemeClr val="tx2">
                  <a:lumMod val="75000"/>
                </a:schemeClr>
              </a:buClr>
              <a:buSzPct val="85000"/>
              <a:buFont typeface="Wingdings" panose="05000000000000000000" pitchFamily="2" charset="2"/>
              <a:buChar char="ü"/>
              <a:defRPr/>
            </a:pPr>
            <a:r>
              <a:rPr lang="en-US" sz="2400" dirty="0">
                <a:latin typeface="Albertus Medium" panose="020E0602030304020304" pitchFamily="34" charset="0"/>
              </a:rPr>
              <a:t>Name of contact person</a:t>
            </a:r>
          </a:p>
          <a:p>
            <a:pPr marL="640080" lvl="1" indent="-246888" eaLnBrk="1" fontAlgn="auto" hangingPunct="1">
              <a:spcBef>
                <a:spcPct val="20000"/>
              </a:spcBef>
              <a:spcAft>
                <a:spcPts val="0"/>
              </a:spcAft>
              <a:buClr>
                <a:schemeClr val="tx2">
                  <a:lumMod val="75000"/>
                </a:schemeClr>
              </a:buClr>
              <a:buSzPct val="85000"/>
              <a:buFont typeface="Wingdings" panose="05000000000000000000" pitchFamily="2" charset="2"/>
              <a:buChar char="ü"/>
              <a:defRPr/>
            </a:pPr>
            <a:r>
              <a:rPr lang="en-US" sz="2400" dirty="0">
                <a:latin typeface="Albertus Medium" panose="020E0602030304020304" pitchFamily="34" charset="0"/>
              </a:rPr>
              <a:t>Date and time</a:t>
            </a:r>
          </a:p>
          <a:p>
            <a:pPr marL="640080" lvl="1" indent="-246888" eaLnBrk="1" fontAlgn="auto" hangingPunct="1">
              <a:spcBef>
                <a:spcPct val="20000"/>
              </a:spcBef>
              <a:spcAft>
                <a:spcPts val="0"/>
              </a:spcAft>
              <a:buClr>
                <a:schemeClr val="tx2">
                  <a:lumMod val="75000"/>
                </a:schemeClr>
              </a:buClr>
              <a:buSzPct val="85000"/>
              <a:buFont typeface="Wingdings" panose="05000000000000000000" pitchFamily="2" charset="2"/>
              <a:buChar char="ü"/>
              <a:defRPr/>
            </a:pPr>
            <a:r>
              <a:rPr lang="en-US" sz="2400" dirty="0">
                <a:latin typeface="Albertus Medium" panose="020E0602030304020304" pitchFamily="34" charset="0"/>
              </a:rPr>
              <a:t>Price quoted</a:t>
            </a:r>
            <a:endParaRPr lang="en-US" dirty="0"/>
          </a:p>
        </p:txBody>
      </p:sp>
    </p:spTree>
    <p:extLst>
      <p:ext uri="{BB962C8B-B14F-4D97-AF65-F5344CB8AC3E}">
        <p14:creationId xmlns:p14="http://schemas.microsoft.com/office/powerpoint/2010/main" val="2068846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6DD2-3898-119A-831E-C5EB4522F624}"/>
              </a:ext>
            </a:extLst>
          </p:cNvPr>
          <p:cNvSpPr>
            <a:spLocks noGrp="1"/>
          </p:cNvSpPr>
          <p:nvPr>
            <p:ph type="title"/>
          </p:nvPr>
        </p:nvSpPr>
        <p:spPr>
          <a:xfrm>
            <a:off x="838200" y="863124"/>
            <a:ext cx="10515600" cy="777669"/>
          </a:xfrm>
        </p:spPr>
        <p:txBody>
          <a:bodyPr>
            <a:normAutofit fontScale="90000"/>
          </a:bodyPr>
          <a:lstStyle/>
          <a:p>
            <a:pPr algn="ctr"/>
            <a:r>
              <a:rPr lang="en-US" sz="67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11BE3933-8B05-793A-3B58-842D06D51AEB}"/>
              </a:ext>
            </a:extLst>
          </p:cNvPr>
          <p:cNvSpPr>
            <a:spLocks noGrp="1"/>
          </p:cNvSpPr>
          <p:nvPr>
            <p:ph idx="1"/>
          </p:nvPr>
        </p:nvSpPr>
        <p:spPr>
          <a:xfrm>
            <a:off x="838200" y="1743342"/>
            <a:ext cx="10515600" cy="4614729"/>
          </a:xfrm>
        </p:spPr>
        <p:txBody>
          <a:bodyPr>
            <a:normAutofit fontScale="92500" lnSpcReduction="10000"/>
          </a:bodyPr>
          <a:lstStyle/>
          <a:p>
            <a:pPr marL="0" indent="0" algn="ctr" eaLnBrk="1" hangingPunct="1">
              <a:buNone/>
              <a:defRPr/>
            </a:pPr>
            <a:r>
              <a:rPr lang="en-US" altLang="en-US" sz="3200" b="1" dirty="0">
                <a:latin typeface="Albertus Medium"/>
                <a:cs typeface="+mn-cs"/>
              </a:rPr>
              <a:t>SMALL PURCHASES – Continue</a:t>
            </a:r>
            <a:r>
              <a:rPr lang="en-US" altLang="en-US" sz="3200" b="1" dirty="0">
                <a:latin typeface="Tahoma" pitchFamily="34" charset="0"/>
                <a:cs typeface="+mn-cs"/>
              </a:rPr>
              <a:t> </a:t>
            </a:r>
          </a:p>
          <a:p>
            <a:pPr eaLnBrk="1" hangingPunct="1">
              <a:defRPr/>
            </a:pPr>
            <a:endParaRPr lang="en-US" altLang="en-US" sz="1100" dirty="0">
              <a:latin typeface="Tahoma" pitchFamily="34" charset="0"/>
              <a:cs typeface="+mn-cs"/>
            </a:endParaRPr>
          </a:p>
          <a:p>
            <a:pPr marL="0" indent="0" eaLnBrk="1" hangingPunct="1">
              <a:buNone/>
              <a:defRPr/>
            </a:pPr>
            <a:r>
              <a:rPr lang="en-US" altLang="en-US" sz="2800" dirty="0">
                <a:latin typeface="Tahoma" pitchFamily="34" charset="0"/>
                <a:cs typeface="+mn-cs"/>
              </a:rPr>
              <a:t>Supplies/Nonprofessional services $5,000-$25,000</a:t>
            </a:r>
          </a:p>
          <a:p>
            <a:pPr eaLnBrk="1" hangingPunct="1">
              <a:defRPr/>
            </a:pPr>
            <a:endParaRPr lang="en-US" altLang="en-US" sz="12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Contact at least two (2) vendors for written quotes</a:t>
            </a:r>
          </a:p>
          <a:p>
            <a:pPr marL="457200" indent="-457200" eaLnBrk="1" hangingPunct="1">
              <a:buFont typeface="Arial" panose="020B0604020202020204" pitchFamily="34" charset="0"/>
              <a:buChar char="•"/>
              <a:defRPr/>
            </a:pPr>
            <a:r>
              <a:rPr lang="en-US" altLang="en-US" sz="2800" dirty="0">
                <a:latin typeface="Tahoma" pitchFamily="34" charset="0"/>
                <a:cs typeface="+mn-cs"/>
              </a:rPr>
              <a:t> Document vendor information</a:t>
            </a:r>
          </a:p>
          <a:p>
            <a:pPr marL="457200" indent="-457200" eaLnBrk="1" hangingPunct="1">
              <a:buFont typeface="Arial" panose="020B0604020202020204" pitchFamily="34" charset="0"/>
              <a:buChar char="•"/>
              <a:defRPr/>
            </a:pPr>
            <a:endParaRPr lang="en-US" altLang="en-US" sz="1100" dirty="0">
              <a:latin typeface="Tahoma" pitchFamily="34" charset="0"/>
              <a:cs typeface="+mn-cs"/>
            </a:endParaRPr>
          </a:p>
          <a:p>
            <a:pPr marL="914400" lvl="1" indent="-457200" eaLnBrk="1" hangingPunct="1">
              <a:buFont typeface="Wingdings" panose="05000000000000000000" pitchFamily="2" charset="2"/>
              <a:buChar char="ü"/>
              <a:defRPr/>
            </a:pPr>
            <a:r>
              <a:rPr lang="en-US" altLang="en-US" sz="2800" dirty="0">
                <a:latin typeface="Tahoma" pitchFamily="34" charset="0"/>
                <a:cs typeface="+mn-cs"/>
              </a:rPr>
              <a:t>Name of firm</a:t>
            </a:r>
          </a:p>
          <a:p>
            <a:pPr marL="914400" lvl="1" indent="-457200" eaLnBrk="1" hangingPunct="1">
              <a:buFont typeface="Wingdings" panose="05000000000000000000" pitchFamily="2" charset="2"/>
              <a:buChar char="ü"/>
              <a:defRPr/>
            </a:pPr>
            <a:r>
              <a:rPr lang="en-US" altLang="en-US" sz="2800" dirty="0">
                <a:latin typeface="Tahoma" pitchFamily="34" charset="0"/>
                <a:cs typeface="+mn-cs"/>
              </a:rPr>
              <a:t>Firm’s address and telephone number</a:t>
            </a:r>
          </a:p>
          <a:p>
            <a:pPr marL="914400" lvl="1" indent="-457200" eaLnBrk="1" hangingPunct="1">
              <a:buFont typeface="Wingdings" panose="05000000000000000000" pitchFamily="2" charset="2"/>
              <a:buChar char="ü"/>
              <a:defRPr/>
            </a:pPr>
            <a:r>
              <a:rPr lang="en-US" altLang="en-US" sz="2800" dirty="0">
                <a:latin typeface="Tahoma" pitchFamily="34" charset="0"/>
                <a:cs typeface="+mn-cs"/>
              </a:rPr>
              <a:t>Name of contact person</a:t>
            </a:r>
          </a:p>
          <a:p>
            <a:pPr marL="914400" lvl="1" indent="-457200" eaLnBrk="1" hangingPunct="1">
              <a:buFont typeface="Wingdings" panose="05000000000000000000" pitchFamily="2" charset="2"/>
              <a:buChar char="ü"/>
              <a:defRPr/>
            </a:pPr>
            <a:r>
              <a:rPr lang="en-US" altLang="en-US" sz="2800" dirty="0">
                <a:latin typeface="Tahoma" pitchFamily="34" charset="0"/>
                <a:cs typeface="+mn-cs"/>
              </a:rPr>
              <a:t>Date and Time </a:t>
            </a:r>
          </a:p>
          <a:p>
            <a:pPr marL="914400" lvl="1" indent="-457200" eaLnBrk="1" hangingPunct="1">
              <a:buFont typeface="Wingdings" panose="05000000000000000000" pitchFamily="2" charset="2"/>
              <a:buChar char="ü"/>
              <a:defRPr/>
            </a:pPr>
            <a:r>
              <a:rPr lang="en-US" altLang="en-US" sz="2800" dirty="0">
                <a:latin typeface="Tahoma" pitchFamily="34" charset="0"/>
                <a:cs typeface="+mn-cs"/>
              </a:rPr>
              <a:t>Price quote</a:t>
            </a:r>
            <a:endParaRPr lang="en-US" dirty="0"/>
          </a:p>
        </p:txBody>
      </p:sp>
    </p:spTree>
    <p:extLst>
      <p:ext uri="{BB962C8B-B14F-4D97-AF65-F5344CB8AC3E}">
        <p14:creationId xmlns:p14="http://schemas.microsoft.com/office/powerpoint/2010/main" val="1301814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207D-2D41-9EDB-0EF2-337F681BFCB6}"/>
              </a:ext>
            </a:extLst>
          </p:cNvPr>
          <p:cNvSpPr>
            <a:spLocks noGrp="1"/>
          </p:cNvSpPr>
          <p:nvPr>
            <p:ph type="title"/>
          </p:nvPr>
        </p:nvSpPr>
        <p:spPr>
          <a:xfrm>
            <a:off x="838200" y="811850"/>
            <a:ext cx="10515600" cy="837488"/>
          </a:xfrm>
        </p:spPr>
        <p:txBody>
          <a:bodyPr>
            <a:noAutofit/>
          </a:bodyPr>
          <a:lstStyle/>
          <a:p>
            <a:pPr algn="ctr"/>
            <a:r>
              <a:rPr lang="en-US" sz="60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DD45A9BD-4044-D8C6-E132-1D8DA03A298F}"/>
              </a:ext>
            </a:extLst>
          </p:cNvPr>
          <p:cNvSpPr>
            <a:spLocks noGrp="1"/>
          </p:cNvSpPr>
          <p:nvPr>
            <p:ph idx="1"/>
          </p:nvPr>
        </p:nvSpPr>
        <p:spPr>
          <a:xfrm>
            <a:off x="299103" y="1649338"/>
            <a:ext cx="11596643" cy="4836920"/>
          </a:xfrm>
        </p:spPr>
        <p:txBody>
          <a:bodyPr>
            <a:normAutofit fontScale="25000" lnSpcReduction="20000"/>
          </a:bodyPr>
          <a:lstStyle/>
          <a:p>
            <a:pPr marL="0" indent="0" algn="ctr" eaLnBrk="1" hangingPunct="1">
              <a:buNone/>
              <a:defRPr/>
            </a:pPr>
            <a:endParaRPr lang="en-US" altLang="en-US" sz="5600" b="1" dirty="0">
              <a:solidFill>
                <a:schemeClr val="tx2">
                  <a:lumMod val="75000"/>
                </a:schemeClr>
              </a:solidFill>
              <a:latin typeface="Tahoma" pitchFamily="34" charset="0"/>
              <a:cs typeface="+mn-cs"/>
            </a:endParaRPr>
          </a:p>
          <a:p>
            <a:pPr marL="0" indent="0" algn="ctr" eaLnBrk="1" hangingPunct="1">
              <a:buNone/>
              <a:defRPr/>
            </a:pPr>
            <a:r>
              <a:rPr lang="en-US" altLang="en-US" sz="12800" b="1" dirty="0">
                <a:latin typeface="Tahoma" pitchFamily="34" charset="0"/>
                <a:cs typeface="+mn-cs"/>
              </a:rPr>
              <a:t>COMPETITIVE PROPOSALS</a:t>
            </a:r>
          </a:p>
          <a:p>
            <a:pPr eaLnBrk="1" hangingPunct="1">
              <a:defRPr/>
            </a:pPr>
            <a:endParaRPr lang="en-US" altLang="en-US" sz="2300" dirty="0">
              <a:latin typeface="Tahoma" pitchFamily="34" charset="0"/>
              <a:cs typeface="+mn-cs"/>
            </a:endParaRPr>
          </a:p>
          <a:p>
            <a:pPr eaLnBrk="1" hangingPunct="1">
              <a:defRPr/>
            </a:pPr>
            <a:endParaRPr lang="en-US" altLang="en-US" sz="2300" dirty="0">
              <a:latin typeface="Tahoma" pitchFamily="34" charset="0"/>
              <a:cs typeface="+mn-cs"/>
            </a:endParaRPr>
          </a:p>
          <a:p>
            <a:pPr marL="0" indent="0" eaLnBrk="1" hangingPunct="1">
              <a:buNone/>
              <a:defRPr/>
            </a:pPr>
            <a:r>
              <a:rPr lang="en-US" altLang="en-US" sz="9600" dirty="0">
                <a:latin typeface="Tahoma" pitchFamily="34" charset="0"/>
                <a:cs typeface="+mn-cs"/>
              </a:rPr>
              <a:t>PROFESSIONAL SERVICES PROVIDERS – RFP’S</a:t>
            </a:r>
          </a:p>
          <a:p>
            <a:pPr eaLnBrk="1" hangingPunct="1">
              <a:defRPr/>
            </a:pPr>
            <a:endParaRPr lang="en-US" altLang="en-US" sz="2300" dirty="0">
              <a:latin typeface="Tahoma" pitchFamily="34" charset="0"/>
              <a:cs typeface="+mn-cs"/>
            </a:endParaRPr>
          </a:p>
          <a:p>
            <a:pPr marL="457200" indent="-457200" eaLnBrk="1" hangingPunct="1">
              <a:buFont typeface="Wingdings" panose="05000000000000000000" pitchFamily="2" charset="2"/>
              <a:buChar char="ü"/>
              <a:defRPr/>
            </a:pPr>
            <a:r>
              <a:rPr lang="en-US" altLang="en-US" sz="8000" dirty="0">
                <a:latin typeface="Tahoma" pitchFamily="34" charset="0"/>
                <a:cs typeface="+mn-cs"/>
              </a:rPr>
              <a:t>Consultants/Administrators</a:t>
            </a:r>
          </a:p>
          <a:p>
            <a:pPr marL="457200" indent="-457200" eaLnBrk="1" hangingPunct="1">
              <a:buFont typeface="Wingdings" panose="05000000000000000000" pitchFamily="2" charset="2"/>
              <a:buChar char="ü"/>
              <a:defRPr/>
            </a:pPr>
            <a:r>
              <a:rPr lang="en-US" altLang="en-US" sz="8000" dirty="0">
                <a:latin typeface="Tahoma" pitchFamily="34" charset="0"/>
                <a:cs typeface="+mn-cs"/>
              </a:rPr>
              <a:t>Engineers</a:t>
            </a:r>
          </a:p>
          <a:p>
            <a:pPr marL="457200" indent="-457200" eaLnBrk="1" hangingPunct="1">
              <a:buFont typeface="Wingdings" panose="05000000000000000000" pitchFamily="2" charset="2"/>
              <a:buChar char="ü"/>
              <a:defRPr/>
            </a:pPr>
            <a:r>
              <a:rPr lang="en-US" altLang="en-US" sz="8000" dirty="0">
                <a:latin typeface="Tahoma" pitchFamily="34" charset="0"/>
                <a:cs typeface="+mn-cs"/>
              </a:rPr>
              <a:t>Environmental (Asbestos &amp; Lead Based Paint)</a:t>
            </a:r>
          </a:p>
          <a:p>
            <a:pPr marL="457200" indent="-457200" eaLnBrk="1" hangingPunct="1">
              <a:buFont typeface="Wingdings" panose="05000000000000000000" pitchFamily="2" charset="2"/>
              <a:buChar char="ü"/>
              <a:defRPr/>
            </a:pPr>
            <a:r>
              <a:rPr lang="en-US" altLang="en-US" sz="8000" dirty="0">
                <a:latin typeface="Tahoma" pitchFamily="34" charset="0"/>
                <a:cs typeface="+mn-cs"/>
              </a:rPr>
              <a:t>Legal/Attorney</a:t>
            </a:r>
          </a:p>
          <a:p>
            <a:pPr marL="457200" indent="-457200" eaLnBrk="1" hangingPunct="1">
              <a:buFont typeface="Wingdings" panose="05000000000000000000" pitchFamily="2" charset="2"/>
              <a:buChar char="ü"/>
              <a:defRPr/>
            </a:pPr>
            <a:r>
              <a:rPr lang="en-US" altLang="en-US" sz="8000" dirty="0">
                <a:latin typeface="Tahoma" pitchFamily="34" charset="0"/>
                <a:cs typeface="+mn-cs"/>
              </a:rPr>
              <a:t>Surveyor</a:t>
            </a:r>
          </a:p>
          <a:p>
            <a:pPr marL="457200" indent="-457200" eaLnBrk="1" hangingPunct="1">
              <a:buFont typeface="Wingdings" panose="05000000000000000000" pitchFamily="2" charset="2"/>
              <a:buChar char="ü"/>
              <a:defRPr/>
            </a:pPr>
            <a:endParaRPr lang="en-US" altLang="en-US" sz="4500" dirty="0">
              <a:latin typeface="Tahoma" pitchFamily="34" charset="0"/>
              <a:cs typeface="+mn-cs"/>
            </a:endParaRPr>
          </a:p>
          <a:p>
            <a:pPr marL="914400" lvl="1" indent="-457200" eaLnBrk="1" hangingPunct="1">
              <a:buFont typeface="Wingdings" panose="05000000000000000000" pitchFamily="2" charset="2"/>
              <a:buChar char="v"/>
              <a:defRPr/>
            </a:pPr>
            <a:r>
              <a:rPr lang="en-US" altLang="en-US" sz="8000" b="1" dirty="0">
                <a:latin typeface="Tahoma" pitchFamily="34" charset="0"/>
                <a:cs typeface="+mn-cs"/>
              </a:rPr>
              <a:t>Price may not be utilized as a factor in the RFP for Land                                      </a:t>
            </a:r>
          </a:p>
          <a:p>
            <a:pPr lvl="1" eaLnBrk="1" hangingPunct="1">
              <a:defRPr/>
            </a:pPr>
            <a:r>
              <a:rPr lang="en-US" altLang="en-US" sz="8000" b="1" dirty="0">
                <a:latin typeface="Tahoma" pitchFamily="34" charset="0"/>
                <a:cs typeface="+mn-cs"/>
              </a:rPr>
              <a:t>   Surveyors or Engineering Services</a:t>
            </a:r>
            <a:endParaRPr lang="en-US" altLang="en-US" sz="8000" dirty="0">
              <a:latin typeface="Tahoma" pitchFamily="34" charset="0"/>
              <a:cs typeface="+mn-cs"/>
            </a:endParaRPr>
          </a:p>
          <a:p>
            <a:pPr marL="0" indent="0" eaLnBrk="1" hangingPunct="1">
              <a:buNone/>
              <a:defRPr/>
            </a:pPr>
            <a:r>
              <a:rPr lang="en-US" altLang="en-US" sz="8000" dirty="0">
                <a:latin typeface="Tahoma" pitchFamily="34" charset="0"/>
                <a:cs typeface="+mn-cs"/>
              </a:rPr>
              <a:t>	</a:t>
            </a:r>
            <a:endParaRPr lang="en-US" sz="8000" dirty="0"/>
          </a:p>
        </p:txBody>
      </p:sp>
    </p:spTree>
    <p:extLst>
      <p:ext uri="{BB962C8B-B14F-4D97-AF65-F5344CB8AC3E}">
        <p14:creationId xmlns:p14="http://schemas.microsoft.com/office/powerpoint/2010/main" val="244283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F0C2-657D-86E7-C2CC-E381F8F6EE7B}"/>
              </a:ext>
            </a:extLst>
          </p:cNvPr>
          <p:cNvSpPr>
            <a:spLocks noGrp="1"/>
          </p:cNvSpPr>
          <p:nvPr>
            <p:ph type="title"/>
          </p:nvPr>
        </p:nvSpPr>
        <p:spPr/>
        <p:txBody>
          <a:bodyPr>
            <a:normAutofit/>
          </a:bodyPr>
          <a:lstStyle/>
          <a:p>
            <a:pPr algn="ctr"/>
            <a:r>
              <a:rPr lang="en-US" sz="4800" b="1" dirty="0"/>
              <a:t>TRAINING GOALS &amp; OBJECTIVES </a:t>
            </a:r>
            <a:endParaRPr lang="en-US" sz="4800" dirty="0"/>
          </a:p>
        </p:txBody>
      </p:sp>
      <p:sp>
        <p:nvSpPr>
          <p:cNvPr id="3" name="Content Placeholder 2">
            <a:extLst>
              <a:ext uri="{FF2B5EF4-FFF2-40B4-BE49-F238E27FC236}">
                <a16:creationId xmlns:a16="http://schemas.microsoft.com/office/drawing/2014/main" id="{FFFA17A0-EA15-D206-1DB4-BC7EF6ECFA1B}"/>
              </a:ext>
            </a:extLst>
          </p:cNvPr>
          <p:cNvSpPr>
            <a:spLocks noGrp="1"/>
          </p:cNvSpPr>
          <p:nvPr>
            <p:ph idx="1"/>
          </p:nvPr>
        </p:nvSpPr>
        <p:spPr/>
        <p:txBody>
          <a:bodyPr>
            <a:normAutofit fontScale="92500" lnSpcReduction="20000"/>
          </a:bodyPr>
          <a:lstStyle/>
          <a:p>
            <a:pPr marL="788670" marR="0" lvl="0" indent="-742950" algn="just"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Reservation Award</a:t>
            </a:r>
          </a:p>
          <a:p>
            <a:pPr marL="788670" marR="0" lvl="0" indent="-742950" algn="just"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15-Month Project Completion Requirement   </a:t>
            </a:r>
          </a:p>
          <a:p>
            <a:pPr marL="788670" marR="0" lvl="0" indent="-742950"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lang="en-US" sz="3000" spc="150" dirty="0">
                <a:solidFill>
                  <a:prstClr val="black"/>
                </a:solidFill>
                <a:latin typeface="Franklin Gothic Medium"/>
              </a:rPr>
              <a:t>Goals</a:t>
            </a: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 and Expectations Changes Reservation Award</a:t>
            </a:r>
          </a:p>
          <a:p>
            <a:pPr marL="788670" marR="0" lvl="0" indent="-742950"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Ensure Submission of Successful Phase II Applications </a:t>
            </a:r>
          </a:p>
          <a:p>
            <a:pPr marL="788670" marR="0" lvl="0" indent="-742950"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Activity Types: Do’s and Don'ts</a:t>
            </a:r>
          </a:p>
          <a:p>
            <a:pPr marL="788670" marR="0" lvl="0" indent="-742950" algn="l" defTabSz="914400" rtl="0" eaLnBrk="1" fontAlgn="auto" latinLnBrk="0" hangingPunct="1">
              <a:lnSpc>
                <a:spcPct val="150000"/>
              </a:lnSpc>
              <a:spcBef>
                <a:spcPct val="20000"/>
              </a:spcBef>
              <a:spcAft>
                <a:spcPts val="0"/>
              </a:spcAft>
              <a:buClr>
                <a:schemeClr val="tx2"/>
              </a:buClr>
              <a:buSzTx/>
              <a:buFont typeface="Wingdings" panose="05000000000000000000" pitchFamily="2" charset="2"/>
              <a:buChar char="q"/>
              <a:tabLst/>
              <a:defRPr/>
            </a:pPr>
            <a:r>
              <a:rPr kumimoji="0" lang="en-US" sz="3000" b="0" i="0" u="none" strike="noStrike" kern="1200" cap="none" spc="150" normalizeH="0" baseline="0" noProof="0" dirty="0">
                <a:ln>
                  <a:noFill/>
                </a:ln>
                <a:solidFill>
                  <a:prstClr val="black"/>
                </a:solidFill>
                <a:effectLst/>
                <a:uLnTx/>
                <a:uFillTx/>
                <a:latin typeface="Franklin Gothic Medium"/>
                <a:ea typeface="+mn-ea"/>
                <a:cs typeface="+mn-cs"/>
              </a:rPr>
              <a:t>Provide Guidance on the Implementation Process</a:t>
            </a:r>
          </a:p>
          <a:p>
            <a:endParaRPr lang="en-US" dirty="0"/>
          </a:p>
        </p:txBody>
      </p:sp>
    </p:spTree>
    <p:extLst>
      <p:ext uri="{BB962C8B-B14F-4D97-AF65-F5344CB8AC3E}">
        <p14:creationId xmlns:p14="http://schemas.microsoft.com/office/powerpoint/2010/main" val="416216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CBD9-ADC2-CC07-5B06-0B9A2AAFC642}"/>
              </a:ext>
            </a:extLst>
          </p:cNvPr>
          <p:cNvSpPr>
            <a:spLocks noGrp="1"/>
          </p:cNvSpPr>
          <p:nvPr>
            <p:ph type="title"/>
          </p:nvPr>
        </p:nvSpPr>
        <p:spPr>
          <a:xfrm>
            <a:off x="838200" y="717847"/>
            <a:ext cx="10515600" cy="1102407"/>
          </a:xfrm>
        </p:spPr>
        <p:txBody>
          <a:bodyPr>
            <a:normAutofit/>
          </a:bodyPr>
          <a:lstStyle/>
          <a:p>
            <a:pPr algn="ctr"/>
            <a:r>
              <a:rPr lang="en-US" sz="60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0136931E-D4F9-3CE7-8645-28584D588992}"/>
              </a:ext>
            </a:extLst>
          </p:cNvPr>
          <p:cNvSpPr>
            <a:spLocks noGrp="1"/>
          </p:cNvSpPr>
          <p:nvPr>
            <p:ph idx="1"/>
          </p:nvPr>
        </p:nvSpPr>
        <p:spPr>
          <a:xfrm>
            <a:off x="838200" y="1939895"/>
            <a:ext cx="10515600" cy="4288292"/>
          </a:xfrm>
        </p:spPr>
        <p:txBody>
          <a:bodyPr>
            <a:normAutofit fontScale="92500" lnSpcReduction="10000"/>
          </a:bodyPr>
          <a:lstStyle/>
          <a:p>
            <a:pPr marL="0" indent="0" algn="ctr" eaLnBrk="1" hangingPunct="1">
              <a:buNone/>
              <a:defRPr/>
            </a:pPr>
            <a:r>
              <a:rPr lang="en-US" altLang="en-US" sz="3500" b="1" dirty="0">
                <a:latin typeface="Tahoma" pitchFamily="34" charset="0"/>
                <a:cs typeface="+mn-cs"/>
              </a:rPr>
              <a:t>PROFESSIONAL SERVICES SELECTION PROCESS </a:t>
            </a:r>
          </a:p>
          <a:p>
            <a:pPr eaLnBrk="1" hangingPunct="1">
              <a:defRPr/>
            </a:pPr>
            <a:endParaRPr lang="en-US" altLang="en-US" sz="2000" dirty="0">
              <a:latin typeface="Tahoma" pitchFamily="34" charset="0"/>
              <a:cs typeface="+mn-cs"/>
            </a:endParaRPr>
          </a:p>
          <a:p>
            <a:pPr marL="0" indent="0" eaLnBrk="1" hangingPunct="1">
              <a:buNone/>
              <a:defRPr/>
            </a:pPr>
            <a:r>
              <a:rPr lang="en-US" altLang="en-US" sz="2800" dirty="0">
                <a:latin typeface="Tahoma" pitchFamily="34" charset="0"/>
                <a:cs typeface="+mn-cs"/>
              </a:rPr>
              <a:t>Publish at least </a:t>
            </a:r>
            <a:r>
              <a:rPr lang="en-US" altLang="en-US" sz="2800" b="1" u="sng" dirty="0">
                <a:latin typeface="Tahoma" pitchFamily="34" charset="0"/>
                <a:cs typeface="+mn-cs"/>
              </a:rPr>
              <a:t>ONCE</a:t>
            </a:r>
            <a:r>
              <a:rPr lang="en-US" altLang="en-US" sz="2800" dirty="0">
                <a:latin typeface="Tahoma" pitchFamily="34" charset="0"/>
                <a:cs typeface="+mn-cs"/>
              </a:rPr>
              <a:t> in local newspaper</a:t>
            </a:r>
          </a:p>
          <a:p>
            <a:pPr marL="0" indent="0" eaLnBrk="1" hangingPunct="1">
              <a:buNone/>
              <a:defRPr/>
            </a:pPr>
            <a:r>
              <a:rPr lang="en-US" altLang="en-US" sz="2800" dirty="0">
                <a:latin typeface="Tahoma" pitchFamily="34" charset="0"/>
                <a:cs typeface="+mn-cs"/>
              </a:rPr>
              <a:t>	</a:t>
            </a:r>
          </a:p>
          <a:p>
            <a:pPr marL="0" indent="0" eaLnBrk="1" hangingPunct="1">
              <a:buNone/>
              <a:defRPr/>
            </a:pPr>
            <a:r>
              <a:rPr lang="en-US" altLang="en-US" sz="2800" dirty="0">
                <a:latin typeface="Tahoma" pitchFamily="34" charset="0"/>
                <a:cs typeface="+mn-cs"/>
              </a:rPr>
              <a:t>        Required information:</a:t>
            </a:r>
          </a:p>
          <a:p>
            <a:pPr marL="0" indent="0" eaLnBrk="1" hangingPunct="1">
              <a:buNone/>
              <a:defRPr/>
            </a:pPr>
            <a:r>
              <a:rPr lang="en-US" altLang="en-US" sz="2800" dirty="0">
                <a:latin typeface="Tahoma" pitchFamily="34" charset="0"/>
                <a:cs typeface="+mn-cs"/>
              </a:rPr>
              <a:t>	  -Identify Evaluation Factors</a:t>
            </a:r>
          </a:p>
          <a:p>
            <a:pPr marL="0" indent="0" eaLnBrk="1" hangingPunct="1">
              <a:buNone/>
              <a:defRPr/>
            </a:pPr>
            <a:r>
              <a:rPr lang="en-US" altLang="en-US" sz="2800" dirty="0">
                <a:latin typeface="Tahoma" pitchFamily="34" charset="0"/>
                <a:cs typeface="+mn-cs"/>
              </a:rPr>
              <a:t>	  -Date, time, location</a:t>
            </a:r>
          </a:p>
          <a:p>
            <a:pPr marL="0" indent="0" eaLnBrk="1" hangingPunct="1">
              <a:buNone/>
              <a:defRPr/>
            </a:pPr>
            <a:r>
              <a:rPr lang="en-US" altLang="en-US" sz="2800" dirty="0">
                <a:latin typeface="Tahoma" pitchFamily="34" charset="0"/>
                <a:cs typeface="+mn-cs"/>
              </a:rPr>
              <a:t>	  -Submit copy to MPTAP</a:t>
            </a:r>
          </a:p>
          <a:p>
            <a:pPr marL="0" indent="0" eaLnBrk="1" hangingPunct="1">
              <a:buNone/>
              <a:defRPr/>
            </a:pPr>
            <a:r>
              <a:rPr lang="en-US" altLang="en-US" sz="2800" dirty="0">
                <a:latin typeface="Tahoma" pitchFamily="34" charset="0"/>
                <a:cs typeface="+mn-cs"/>
              </a:rPr>
              <a:t>	  -Requires MBE/WBE Solicitation</a:t>
            </a:r>
            <a:endParaRPr lang="en-US" dirty="0"/>
          </a:p>
        </p:txBody>
      </p:sp>
    </p:spTree>
    <p:extLst>
      <p:ext uri="{BB962C8B-B14F-4D97-AF65-F5344CB8AC3E}">
        <p14:creationId xmlns:p14="http://schemas.microsoft.com/office/powerpoint/2010/main" val="1359321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D788-15B3-763E-FFB8-8B155A99D3A9}"/>
              </a:ext>
            </a:extLst>
          </p:cNvPr>
          <p:cNvSpPr>
            <a:spLocks noGrp="1"/>
          </p:cNvSpPr>
          <p:nvPr>
            <p:ph type="title"/>
          </p:nvPr>
        </p:nvSpPr>
        <p:spPr>
          <a:xfrm>
            <a:off x="838200" y="897308"/>
            <a:ext cx="10515600" cy="803305"/>
          </a:xfrm>
        </p:spPr>
        <p:txBody>
          <a:bodyPr>
            <a:normAutofit fontScale="90000"/>
          </a:bodyPr>
          <a:lstStyle/>
          <a:p>
            <a:pPr algn="ctr"/>
            <a:r>
              <a:rPr lang="en-US" sz="6700" b="1" cap="none" spc="0" dirty="0">
                <a:latin typeface="Albertus Medium" panose="020E0602030304020304" pitchFamily="34" charset="0"/>
              </a:rPr>
              <a:t>PROCUREMENT</a:t>
            </a:r>
            <a:endParaRPr lang="en-US" sz="6000" dirty="0"/>
          </a:p>
        </p:txBody>
      </p:sp>
      <p:sp>
        <p:nvSpPr>
          <p:cNvPr id="3" name="Content Placeholder 2">
            <a:extLst>
              <a:ext uri="{FF2B5EF4-FFF2-40B4-BE49-F238E27FC236}">
                <a16:creationId xmlns:a16="http://schemas.microsoft.com/office/drawing/2014/main" id="{36CBC4DA-4CCD-330B-0CCC-B12BDD85F6A9}"/>
              </a:ext>
            </a:extLst>
          </p:cNvPr>
          <p:cNvSpPr>
            <a:spLocks noGrp="1"/>
          </p:cNvSpPr>
          <p:nvPr>
            <p:ph idx="1"/>
          </p:nvPr>
        </p:nvSpPr>
        <p:spPr>
          <a:xfrm>
            <a:off x="838200" y="1700614"/>
            <a:ext cx="10515600" cy="4527574"/>
          </a:xfrm>
        </p:spPr>
        <p:txBody>
          <a:bodyPr>
            <a:normAutofit fontScale="77500" lnSpcReduction="20000"/>
          </a:bodyPr>
          <a:lstStyle/>
          <a:p>
            <a:pPr marL="0" indent="0" algn="ctr" eaLnBrk="1" hangingPunct="1">
              <a:buNone/>
              <a:defRPr/>
            </a:pPr>
            <a:endParaRPr lang="en-US" altLang="en-US" sz="2400" b="1" dirty="0">
              <a:solidFill>
                <a:srgbClr val="000000"/>
              </a:solidFill>
              <a:latin typeface="Tahoma" pitchFamily="34" charset="0"/>
              <a:cs typeface="+mn-cs"/>
            </a:endParaRPr>
          </a:p>
          <a:p>
            <a:pPr marL="0" indent="0" algn="ctr" eaLnBrk="1" hangingPunct="1">
              <a:buNone/>
              <a:defRPr/>
            </a:pPr>
            <a:r>
              <a:rPr lang="en-US" altLang="en-US" sz="4600" b="1" dirty="0">
                <a:latin typeface="Tahoma" pitchFamily="34" charset="0"/>
                <a:cs typeface="+mn-cs"/>
              </a:rPr>
              <a:t>SEALED BIDS</a:t>
            </a:r>
          </a:p>
          <a:p>
            <a:pPr eaLnBrk="1" hangingPunct="1">
              <a:defRPr/>
            </a:pPr>
            <a:endParaRPr lang="en-US" altLang="en-US" sz="1300" dirty="0">
              <a:solidFill>
                <a:schemeClr val="tx2">
                  <a:lumMod val="75000"/>
                </a:schemeClr>
              </a:solidFill>
              <a:latin typeface="Tahoma" pitchFamily="34" charset="0"/>
              <a:cs typeface="+mn-cs"/>
            </a:endParaRPr>
          </a:p>
          <a:p>
            <a:pPr marL="457200" indent="-457200" eaLnBrk="1" hangingPunct="1">
              <a:buFont typeface="Arial" panose="020B0604020202020204" pitchFamily="34" charset="0"/>
              <a:buChar char="•"/>
              <a:defRPr/>
            </a:pPr>
            <a:r>
              <a:rPr lang="en-US" altLang="en-US" sz="3600" dirty="0">
                <a:latin typeface="Tahoma" pitchFamily="34" charset="0"/>
                <a:cs typeface="+mn-cs"/>
              </a:rPr>
              <a:t>Advertise ONCE per week for two (2) consecutive weeks in the local newspaper</a:t>
            </a:r>
          </a:p>
          <a:p>
            <a:pPr eaLnBrk="1" hangingPunct="1">
              <a:defRPr/>
            </a:pPr>
            <a:endParaRPr lang="en-US" altLang="en-US" sz="1300" dirty="0">
              <a:latin typeface="Tahoma" pitchFamily="34" charset="0"/>
              <a:cs typeface="+mn-cs"/>
            </a:endParaRPr>
          </a:p>
          <a:p>
            <a:pPr marL="457200" indent="-457200" eaLnBrk="1" hangingPunct="1">
              <a:buFont typeface="Arial" panose="020B0604020202020204" pitchFamily="34" charset="0"/>
              <a:buChar char="•"/>
              <a:defRPr/>
            </a:pPr>
            <a:r>
              <a:rPr lang="en-US" altLang="en-US" sz="3600" dirty="0">
                <a:latin typeface="Tahoma" pitchFamily="34" charset="0"/>
                <a:cs typeface="+mn-cs"/>
              </a:rPr>
              <a:t>Required information</a:t>
            </a:r>
          </a:p>
          <a:p>
            <a:pPr marL="0" indent="0" eaLnBrk="1" hangingPunct="1">
              <a:buNone/>
              <a:defRPr/>
            </a:pPr>
            <a:endParaRPr lang="en-US" altLang="en-US" sz="1300" dirty="0">
              <a:latin typeface="Tahoma" pitchFamily="34" charset="0"/>
              <a:cs typeface="+mn-cs"/>
            </a:endParaRPr>
          </a:p>
          <a:p>
            <a:pPr marL="914400" lvl="1" indent="-457200" eaLnBrk="1" hangingPunct="1">
              <a:buFont typeface="Arial" panose="020B0604020202020204" pitchFamily="34" charset="0"/>
              <a:buChar char="•"/>
              <a:defRPr/>
            </a:pPr>
            <a:r>
              <a:rPr lang="en-US" altLang="en-US" sz="3300" dirty="0">
                <a:latin typeface="Tahoma" pitchFamily="34" charset="0"/>
                <a:cs typeface="+mn-cs"/>
              </a:rPr>
              <a:t>Date, time, location to secure plans/specs</a:t>
            </a:r>
          </a:p>
          <a:p>
            <a:pPr marL="914400" lvl="1" indent="-457200" eaLnBrk="1" hangingPunct="1">
              <a:buFont typeface="Arial" panose="020B0604020202020204" pitchFamily="34" charset="0"/>
              <a:buChar char="•"/>
              <a:defRPr/>
            </a:pPr>
            <a:r>
              <a:rPr lang="en-US" altLang="en-US" sz="3300" dirty="0">
                <a:latin typeface="Tahoma" pitchFamily="34" charset="0"/>
                <a:cs typeface="+mn-cs"/>
              </a:rPr>
              <a:t>Deadline date, time and location to submit</a:t>
            </a:r>
          </a:p>
          <a:p>
            <a:pPr marL="914400" lvl="1" indent="-457200" eaLnBrk="1" hangingPunct="1">
              <a:buFont typeface="Arial" panose="020B0604020202020204" pitchFamily="34" charset="0"/>
              <a:buChar char="•"/>
              <a:defRPr/>
            </a:pPr>
            <a:r>
              <a:rPr lang="en-US" altLang="en-US" sz="3300" dirty="0">
                <a:latin typeface="Tahoma" pitchFamily="34" charset="0"/>
                <a:cs typeface="+mn-cs"/>
              </a:rPr>
              <a:t>Submit copy to MPTAP</a:t>
            </a:r>
          </a:p>
          <a:p>
            <a:pPr marL="914400" lvl="1" indent="-457200" eaLnBrk="1" hangingPunct="1">
              <a:buFont typeface="Arial" panose="020B0604020202020204" pitchFamily="34" charset="0"/>
              <a:buChar char="•"/>
              <a:defRPr/>
            </a:pPr>
            <a:r>
              <a:rPr lang="en-US" altLang="en-US" sz="3300" dirty="0">
                <a:latin typeface="Tahoma" pitchFamily="34" charset="0"/>
                <a:cs typeface="+mn-cs"/>
              </a:rPr>
              <a:t>MPTAP confirmation</a:t>
            </a:r>
          </a:p>
          <a:p>
            <a:pPr marL="914400" lvl="1" indent="-457200" eaLnBrk="1" hangingPunct="1">
              <a:buFont typeface="Arial" panose="020B0604020202020204" pitchFamily="34" charset="0"/>
              <a:buChar char="•"/>
              <a:defRPr/>
            </a:pPr>
            <a:r>
              <a:rPr lang="en-US" altLang="en-US" sz="3300" dirty="0">
                <a:latin typeface="Tahoma" pitchFamily="34" charset="0"/>
                <a:cs typeface="+mn-cs"/>
              </a:rPr>
              <a:t>Solicit MBE/WBE</a:t>
            </a:r>
            <a:endParaRPr lang="en-US" dirty="0"/>
          </a:p>
        </p:txBody>
      </p:sp>
    </p:spTree>
    <p:extLst>
      <p:ext uri="{BB962C8B-B14F-4D97-AF65-F5344CB8AC3E}">
        <p14:creationId xmlns:p14="http://schemas.microsoft.com/office/powerpoint/2010/main" val="3991562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82-7609-CFED-ACE2-E282813D8914}"/>
              </a:ext>
            </a:extLst>
          </p:cNvPr>
          <p:cNvSpPr>
            <a:spLocks noGrp="1"/>
          </p:cNvSpPr>
          <p:nvPr>
            <p:ph type="title"/>
          </p:nvPr>
        </p:nvSpPr>
        <p:spPr>
          <a:xfrm>
            <a:off x="838200" y="3845607"/>
            <a:ext cx="10515600" cy="2418460"/>
          </a:xfrm>
        </p:spPr>
        <p:txBody>
          <a:bodyPr>
            <a:noAutofit/>
          </a:bodyPr>
          <a:lstStyle/>
          <a:p>
            <a:pPr algn="ctr"/>
            <a:r>
              <a:rPr lang="en-US" sz="8000" b="1" dirty="0">
                <a:latin typeface="Albertus Medium" panose="020E0602030304020304"/>
              </a:rPr>
              <a:t>SECTION 3</a:t>
            </a:r>
            <a:br>
              <a:rPr lang="en-US" sz="8000" b="1" dirty="0">
                <a:latin typeface="Albertus Medium" panose="020E0602030304020304"/>
              </a:rPr>
            </a:br>
            <a:endParaRPr lang="en-US" sz="8000" b="1" dirty="0">
              <a:latin typeface="Albertus Medium" panose="020E0602030304020304"/>
            </a:endParaRPr>
          </a:p>
        </p:txBody>
      </p:sp>
    </p:spTree>
    <p:extLst>
      <p:ext uri="{BB962C8B-B14F-4D97-AF65-F5344CB8AC3E}">
        <p14:creationId xmlns:p14="http://schemas.microsoft.com/office/powerpoint/2010/main" val="74259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59CB-B367-0AE3-4030-9A5882BC9506}"/>
              </a:ext>
            </a:extLst>
          </p:cNvPr>
          <p:cNvSpPr>
            <a:spLocks noGrp="1"/>
          </p:cNvSpPr>
          <p:nvPr>
            <p:ph type="title"/>
          </p:nvPr>
        </p:nvSpPr>
        <p:spPr/>
        <p:txBody>
          <a:bodyPr>
            <a:normAutofit/>
          </a:bodyPr>
          <a:lstStyle/>
          <a:p>
            <a:pPr algn="ctr"/>
            <a:r>
              <a:rPr lang="en-US" sz="6000" dirty="0">
                <a:latin typeface="Albertus Medium" panose="020E0602030304020304"/>
              </a:rPr>
              <a:t>SECTION 3</a:t>
            </a:r>
          </a:p>
        </p:txBody>
      </p:sp>
      <p:sp>
        <p:nvSpPr>
          <p:cNvPr id="3" name="Content Placeholder 2">
            <a:extLst>
              <a:ext uri="{FF2B5EF4-FFF2-40B4-BE49-F238E27FC236}">
                <a16:creationId xmlns:a16="http://schemas.microsoft.com/office/drawing/2014/main" id="{0CDAB059-9028-5459-826E-0E908D4C0B22}"/>
              </a:ext>
            </a:extLst>
          </p:cNvPr>
          <p:cNvSpPr>
            <a:spLocks noGrp="1"/>
          </p:cNvSpPr>
          <p:nvPr>
            <p:ph idx="1"/>
          </p:nvPr>
        </p:nvSpPr>
        <p:spPr/>
        <p:txBody>
          <a:bodyPr/>
          <a:lstStyle/>
          <a:p>
            <a:pPr marL="44450" indent="0" algn="just" eaLnBrk="1" hangingPunct="1">
              <a:lnSpc>
                <a:spcPct val="90000"/>
              </a:lnSpc>
              <a:spcBef>
                <a:spcPts val="750"/>
              </a:spcBef>
              <a:buClrTx/>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On September 29, 2020, HUD published the Final Rule for Section 3, which previously had been operating under the Section 3 Interim Rule</a:t>
            </a:r>
            <a:r>
              <a:rPr lang="en-US" altLang="en-US" sz="3200" b="1" dirty="0">
                <a:latin typeface="Times New Roman" panose="02020603050405020304" pitchFamily="18" charset="0"/>
                <a:cs typeface="Times New Roman" panose="02020603050405020304" pitchFamily="18" charset="0"/>
              </a:rPr>
              <a:t>, </a:t>
            </a:r>
            <a:r>
              <a:rPr lang="en-US" altLang="en-US" sz="3200" b="1" u="sng" dirty="0">
                <a:latin typeface="Times New Roman" panose="02020603050405020304" pitchFamily="18" charset="0"/>
                <a:cs typeface="Times New Roman" panose="02020603050405020304" pitchFamily="18" charset="0"/>
              </a:rPr>
              <a:t>24 CFR Part 135</a:t>
            </a:r>
            <a:r>
              <a:rPr lang="en-US" altLang="en-US" sz="3200" dirty="0">
                <a:latin typeface="Times New Roman" panose="02020603050405020304" pitchFamily="18" charset="0"/>
                <a:cs typeface="Times New Roman" panose="02020603050405020304" pitchFamily="18" charset="0"/>
              </a:rPr>
              <a:t>, which was published in 1994.  </a:t>
            </a:r>
          </a:p>
          <a:p>
            <a:pPr marL="44450" indent="0" algn="just" eaLnBrk="1" hangingPunct="1">
              <a:lnSpc>
                <a:spcPct val="90000"/>
              </a:lnSpc>
              <a:spcBef>
                <a:spcPts val="750"/>
              </a:spcBef>
              <a:buClrTx/>
              <a:buFont typeface="Arial" panose="020B0604020202020204" pitchFamily="34" charset="0"/>
              <a:buNone/>
              <a:defRPr/>
            </a:pPr>
            <a:endParaRPr lang="en-US" altLang="en-US" sz="3200" dirty="0">
              <a:latin typeface="Times New Roman" panose="02020603050405020304" pitchFamily="18" charset="0"/>
              <a:cs typeface="Times New Roman" panose="02020603050405020304" pitchFamily="18" charset="0"/>
            </a:endParaRPr>
          </a:p>
          <a:p>
            <a:pPr marL="44450" indent="0" algn="just" eaLnBrk="1" hangingPunct="1">
              <a:lnSpc>
                <a:spcPct val="90000"/>
              </a:lnSpc>
              <a:spcBef>
                <a:spcPts val="750"/>
              </a:spcBef>
              <a:buClrTx/>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The Final Rule </a:t>
            </a:r>
            <a:r>
              <a:rPr lang="en-US" altLang="en-US" sz="3200" b="1" u="sng" dirty="0">
                <a:latin typeface="Times New Roman" panose="02020603050405020304" pitchFamily="18" charset="0"/>
                <a:cs typeface="Times New Roman" panose="02020603050405020304" pitchFamily="18" charset="0"/>
              </a:rPr>
              <a:t>24 CFR Part 75</a:t>
            </a:r>
            <a:r>
              <a:rPr lang="en-US" altLang="en-US" sz="3200" dirty="0">
                <a:latin typeface="Times New Roman" panose="02020603050405020304" pitchFamily="18" charset="0"/>
                <a:cs typeface="Times New Roman" panose="02020603050405020304" pitchFamily="18" charset="0"/>
              </a:rPr>
              <a:t> became effective on November 30, 2020.</a:t>
            </a:r>
          </a:p>
          <a:p>
            <a:endParaRPr lang="en-US" dirty="0"/>
          </a:p>
        </p:txBody>
      </p:sp>
    </p:spTree>
    <p:extLst>
      <p:ext uri="{BB962C8B-B14F-4D97-AF65-F5344CB8AC3E}">
        <p14:creationId xmlns:p14="http://schemas.microsoft.com/office/powerpoint/2010/main" val="4009073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276F-1676-1A8C-9BD4-19B91E5D5AD1}"/>
              </a:ext>
            </a:extLst>
          </p:cNvPr>
          <p:cNvSpPr>
            <a:spLocks noGrp="1"/>
          </p:cNvSpPr>
          <p:nvPr>
            <p:ph type="title"/>
          </p:nvPr>
        </p:nvSpPr>
        <p:spPr>
          <a:xfrm>
            <a:off x="839788" y="904270"/>
            <a:ext cx="10515600" cy="762160"/>
          </a:xfrm>
        </p:spPr>
        <p:txBody>
          <a:bodyPr>
            <a:noAutofit/>
          </a:bodyPr>
          <a:lstStyle/>
          <a:p>
            <a:pPr algn="ctr"/>
            <a:r>
              <a:rPr lang="en-US" sz="4800" b="1" dirty="0">
                <a:latin typeface="Albertus Medium"/>
              </a:rPr>
              <a:t>SECTION 3 NEW FINAL RULE</a:t>
            </a:r>
          </a:p>
        </p:txBody>
      </p:sp>
      <p:sp>
        <p:nvSpPr>
          <p:cNvPr id="4" name="Content Placeholder 3">
            <a:extLst>
              <a:ext uri="{FF2B5EF4-FFF2-40B4-BE49-F238E27FC236}">
                <a16:creationId xmlns:a16="http://schemas.microsoft.com/office/drawing/2014/main" id="{9DA936E2-C387-B1E6-1BD0-451A97FF7FEA}"/>
              </a:ext>
            </a:extLst>
          </p:cNvPr>
          <p:cNvSpPr>
            <a:spLocks noGrp="1"/>
          </p:cNvSpPr>
          <p:nvPr>
            <p:ph sz="half" idx="2"/>
          </p:nvPr>
        </p:nvSpPr>
        <p:spPr>
          <a:xfrm>
            <a:off x="839788" y="1777526"/>
            <a:ext cx="5157787" cy="4412138"/>
          </a:xfrm>
        </p:spPr>
        <p:txBody>
          <a:bodyPr>
            <a:normAutofit fontScale="70000" lnSpcReduction="20000"/>
          </a:bodyPr>
          <a:lstStyle/>
          <a:p>
            <a:pPr marL="0" indent="0">
              <a:buNone/>
            </a:pPr>
            <a:r>
              <a:rPr lang="en-US" dirty="0"/>
              <a:t>               </a:t>
            </a:r>
            <a:r>
              <a:rPr lang="en-US" u="sng" dirty="0"/>
              <a:t>DATE</a:t>
            </a:r>
          </a:p>
          <a:p>
            <a:pPr marL="0" indent="0">
              <a:buNone/>
            </a:pPr>
            <a:endParaRPr lang="en-US" sz="1500" dirty="0"/>
          </a:p>
          <a:p>
            <a:r>
              <a:rPr lang="en-US" dirty="0"/>
              <a:t>September 29,2020</a:t>
            </a:r>
          </a:p>
          <a:p>
            <a:pPr marL="0" indent="0">
              <a:buNone/>
            </a:pPr>
            <a:endParaRPr lang="en-US" dirty="0"/>
          </a:p>
          <a:p>
            <a:r>
              <a:rPr lang="en-US" dirty="0"/>
              <a:t>November 30, 2020</a:t>
            </a:r>
          </a:p>
          <a:p>
            <a:pPr marL="0" indent="0">
              <a:buNone/>
            </a:pPr>
            <a:endParaRPr lang="en-US" dirty="0"/>
          </a:p>
          <a:p>
            <a:r>
              <a:rPr lang="en-US" dirty="0"/>
              <a:t>December 1, 2000 – June 30, 2021</a:t>
            </a:r>
          </a:p>
          <a:p>
            <a:endParaRPr lang="en-US" dirty="0"/>
          </a:p>
          <a:p>
            <a:endParaRPr lang="en-US" dirty="0"/>
          </a:p>
          <a:p>
            <a:pPr marL="0" indent="0">
              <a:buNone/>
            </a:pPr>
            <a:endParaRPr lang="en-US" dirty="0"/>
          </a:p>
          <a:p>
            <a:r>
              <a:rPr lang="en-US" dirty="0"/>
              <a:t>July 1, 2021</a:t>
            </a:r>
          </a:p>
        </p:txBody>
      </p:sp>
      <p:sp>
        <p:nvSpPr>
          <p:cNvPr id="6" name="Content Placeholder 5">
            <a:extLst>
              <a:ext uri="{FF2B5EF4-FFF2-40B4-BE49-F238E27FC236}">
                <a16:creationId xmlns:a16="http://schemas.microsoft.com/office/drawing/2014/main" id="{3EFFB687-BCD5-0017-703E-A9F75773EB73}"/>
              </a:ext>
            </a:extLst>
          </p:cNvPr>
          <p:cNvSpPr>
            <a:spLocks noGrp="1"/>
          </p:cNvSpPr>
          <p:nvPr>
            <p:ph sz="quarter" idx="4"/>
          </p:nvPr>
        </p:nvSpPr>
        <p:spPr>
          <a:xfrm>
            <a:off x="6146799" y="1666431"/>
            <a:ext cx="5183188" cy="4523233"/>
          </a:xfrm>
        </p:spPr>
        <p:txBody>
          <a:bodyPr>
            <a:normAutofit fontScale="70000" lnSpcReduction="20000"/>
          </a:bodyPr>
          <a:lstStyle/>
          <a:p>
            <a:pPr marL="0" indent="0" algn="ctr">
              <a:buNone/>
            </a:pPr>
            <a:r>
              <a:rPr lang="en-US" u="sng" dirty="0"/>
              <a:t>HUD ACTION</a:t>
            </a:r>
          </a:p>
          <a:p>
            <a:endParaRPr lang="en-US" dirty="0"/>
          </a:p>
          <a:p>
            <a:r>
              <a:rPr lang="en-US" dirty="0"/>
              <a:t>New Section 3 Final Rule</a:t>
            </a:r>
          </a:p>
          <a:p>
            <a:pPr marL="0" indent="0">
              <a:buNone/>
            </a:pPr>
            <a:endParaRPr lang="en-US" dirty="0"/>
          </a:p>
          <a:p>
            <a:r>
              <a:rPr lang="en-US" dirty="0"/>
              <a:t>Start Date</a:t>
            </a:r>
          </a:p>
          <a:p>
            <a:pPr marL="0" indent="0">
              <a:buNone/>
            </a:pPr>
            <a:endParaRPr lang="en-US" dirty="0"/>
          </a:p>
          <a:p>
            <a:r>
              <a:rPr lang="en-US" dirty="0"/>
              <a:t>Non-Compliance Period (The new Section 3 Rule should be implemented by projects committed during this time, but HUD will not monitor these based on the new rule).</a:t>
            </a:r>
          </a:p>
          <a:p>
            <a:pPr marL="0" indent="0">
              <a:buNone/>
            </a:pPr>
            <a:endParaRPr lang="en-US" dirty="0"/>
          </a:p>
          <a:p>
            <a:r>
              <a:rPr lang="en-US" dirty="0"/>
              <a:t>All projects committed after this date must comply with the new Section 3 rule.</a:t>
            </a:r>
          </a:p>
        </p:txBody>
      </p:sp>
    </p:spTree>
    <p:extLst>
      <p:ext uri="{BB962C8B-B14F-4D97-AF65-F5344CB8AC3E}">
        <p14:creationId xmlns:p14="http://schemas.microsoft.com/office/powerpoint/2010/main" val="2321805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35AED-B8C6-2A4C-963B-7AE919CA1EA0}"/>
              </a:ext>
            </a:extLst>
          </p:cNvPr>
          <p:cNvSpPr>
            <a:spLocks noGrp="1"/>
          </p:cNvSpPr>
          <p:nvPr>
            <p:ph idx="1"/>
          </p:nvPr>
        </p:nvSpPr>
        <p:spPr>
          <a:xfrm>
            <a:off x="838200" y="905854"/>
            <a:ext cx="10515600" cy="5554767"/>
          </a:xfrm>
        </p:spPr>
        <p:txBody>
          <a:bodyPr>
            <a:normAutofit fontScale="85000" lnSpcReduction="10000"/>
          </a:bodyPr>
          <a:lstStyle/>
          <a:p>
            <a:pPr marL="0" indent="0" eaLnBrk="1" fontAlgn="auto" hangingPunct="1">
              <a:lnSpc>
                <a:spcPct val="90000"/>
              </a:lnSpc>
              <a:spcBef>
                <a:spcPts val="1000"/>
              </a:spcBef>
              <a:spcAft>
                <a:spcPts val="0"/>
              </a:spcAft>
              <a:buClrTx/>
              <a:buFont typeface="Arial" panose="020B0604020202020204" pitchFamily="34" charset="0"/>
              <a:buNone/>
              <a:defRPr/>
            </a:pPr>
            <a:r>
              <a:rPr lang="en-US" sz="4400" b="1" spc="0" dirty="0">
                <a:latin typeface="Times New Roman" panose="02020603050405020304" pitchFamily="18" charset="0"/>
                <a:cs typeface="Times New Roman" panose="02020603050405020304" pitchFamily="18" charset="0"/>
              </a:rPr>
              <a:t>What is Section 3?</a:t>
            </a:r>
          </a:p>
          <a:p>
            <a:pPr marL="0" indent="0" algn="just" eaLnBrk="1" fontAlgn="auto" hangingPunct="1">
              <a:lnSpc>
                <a:spcPct val="90000"/>
              </a:lnSpc>
              <a:spcBef>
                <a:spcPts val="1000"/>
              </a:spcBef>
              <a:spcAft>
                <a:spcPts val="0"/>
              </a:spcAft>
              <a:buClrTx/>
              <a:buFont typeface="Arial" panose="020B0604020202020204" pitchFamily="34" charset="0"/>
              <a:buNone/>
              <a:defRPr/>
            </a:pPr>
            <a:endParaRPr lang="en-US" sz="1400" b="1" spc="0" dirty="0">
              <a:solidFill>
                <a:schemeClr val="tx1"/>
              </a:solidFill>
              <a:latin typeface="Times New Roman" panose="02020603050405020304" pitchFamily="18" charset="0"/>
              <a:cs typeface="Times New Roman" panose="02020603050405020304" pitchFamily="18" charset="0"/>
            </a:endParaRPr>
          </a:p>
          <a:p>
            <a:pPr marL="0" indent="0" algn="just" eaLnBrk="1" fontAlgn="auto" hangingPunct="1">
              <a:lnSpc>
                <a:spcPct val="90000"/>
              </a:lnSpc>
              <a:spcBef>
                <a:spcPts val="1000"/>
              </a:spcBef>
              <a:spcAft>
                <a:spcPts val="0"/>
              </a:spcAft>
              <a:buClrTx/>
              <a:buFont typeface="Arial" panose="020B0604020202020204" pitchFamily="34" charset="0"/>
              <a:buNone/>
              <a:defRPr/>
            </a:pPr>
            <a:r>
              <a:rPr lang="en-US" sz="2800" b="1" spc="0" dirty="0">
                <a:solidFill>
                  <a:schemeClr val="tx1"/>
                </a:solidFill>
                <a:latin typeface="Times New Roman" panose="02020603050405020304" pitchFamily="18" charset="0"/>
                <a:cs typeface="Times New Roman" panose="02020603050405020304" pitchFamily="18" charset="0"/>
              </a:rPr>
              <a:t>Section 3</a:t>
            </a:r>
            <a:r>
              <a:rPr lang="en-US" sz="2800" spc="0" dirty="0">
                <a:solidFill>
                  <a:schemeClr val="tx1"/>
                </a:solidFill>
                <a:latin typeface="Times New Roman" panose="02020603050405020304" pitchFamily="18" charset="0"/>
                <a:cs typeface="Times New Roman" panose="02020603050405020304" pitchFamily="18" charset="0"/>
              </a:rPr>
              <a:t> is a provision of the Housing and Urban Development (HUD) Act of 1968 and is found at 12 U.S.C. 1701u. The regulations are found at 24 CFR Part 75.</a:t>
            </a:r>
          </a:p>
          <a:p>
            <a:pPr marL="0" indent="0" algn="just" eaLnBrk="1" fontAlgn="auto" hangingPunct="1">
              <a:lnSpc>
                <a:spcPct val="90000"/>
              </a:lnSpc>
              <a:spcBef>
                <a:spcPts val="1000"/>
              </a:spcBef>
              <a:spcAft>
                <a:spcPts val="0"/>
              </a:spcAft>
              <a:buClrTx/>
              <a:buFont typeface="Arial" panose="020B0604020202020204" pitchFamily="34" charset="0"/>
              <a:buNone/>
              <a:defRPr/>
            </a:pPr>
            <a:endParaRPr lang="en-US" sz="2800" spc="0" dirty="0">
              <a:solidFill>
                <a:schemeClr val="tx1"/>
              </a:solidFill>
              <a:latin typeface="Times New Roman" panose="02020603050405020304" pitchFamily="18" charset="0"/>
              <a:cs typeface="Times New Roman" panose="02020603050405020304" pitchFamily="18" charset="0"/>
            </a:endParaRPr>
          </a:p>
          <a:p>
            <a:pPr marL="0" indent="0" algn="just" eaLnBrk="1" fontAlgn="auto" hangingPunct="1">
              <a:lnSpc>
                <a:spcPct val="90000"/>
              </a:lnSpc>
              <a:spcBef>
                <a:spcPts val="1000"/>
              </a:spcBef>
              <a:spcAft>
                <a:spcPts val="0"/>
              </a:spcAft>
              <a:buClrTx/>
              <a:buFont typeface="Arial" panose="020B0604020202020204" pitchFamily="34" charset="0"/>
              <a:buNone/>
              <a:defRPr/>
            </a:pPr>
            <a:r>
              <a:rPr lang="en-US" sz="2800" b="1" spc="0" dirty="0">
                <a:solidFill>
                  <a:schemeClr val="tx1"/>
                </a:solidFill>
                <a:latin typeface="Times New Roman" panose="02020603050405020304" pitchFamily="18" charset="0"/>
                <a:cs typeface="Times New Roman" panose="02020603050405020304" pitchFamily="18" charset="0"/>
              </a:rPr>
              <a:t>Section 3</a:t>
            </a:r>
            <a:r>
              <a:rPr lang="en-US" sz="2800" spc="0" dirty="0">
                <a:solidFill>
                  <a:schemeClr val="tx1"/>
                </a:solidFill>
                <a:latin typeface="Times New Roman" panose="02020603050405020304" pitchFamily="18" charset="0"/>
                <a:cs typeface="Times New Roman" panose="02020603050405020304" pitchFamily="18" charset="0"/>
              </a:rPr>
              <a:t> requires recipients of HUD funding to direct employment, training, and contracting opportunities to low-income individuals and the businesses that employ these persons within their community. </a:t>
            </a:r>
          </a:p>
          <a:p>
            <a:pPr marL="0" indent="0" algn="just" eaLnBrk="1" fontAlgn="auto" hangingPunct="1">
              <a:lnSpc>
                <a:spcPct val="90000"/>
              </a:lnSpc>
              <a:spcBef>
                <a:spcPts val="1000"/>
              </a:spcBef>
              <a:spcAft>
                <a:spcPts val="0"/>
              </a:spcAft>
              <a:buClrTx/>
              <a:buFont typeface="Arial" panose="020B0604020202020204" pitchFamily="34" charset="0"/>
              <a:buNone/>
              <a:defRPr/>
            </a:pPr>
            <a:endParaRPr lang="en-US" sz="2800" spc="0" dirty="0">
              <a:solidFill>
                <a:schemeClr val="tx1"/>
              </a:solidFill>
              <a:latin typeface="Times New Roman" panose="02020603050405020304" pitchFamily="18" charset="0"/>
              <a:cs typeface="Times New Roman" panose="02020603050405020304" pitchFamily="18" charset="0"/>
            </a:endParaRPr>
          </a:p>
          <a:p>
            <a:pPr marL="0" indent="0" algn="just" eaLnBrk="1" fontAlgn="auto" hangingPunct="1">
              <a:lnSpc>
                <a:spcPct val="90000"/>
              </a:lnSpc>
              <a:spcBef>
                <a:spcPts val="1000"/>
              </a:spcBef>
              <a:spcAft>
                <a:spcPts val="0"/>
              </a:spcAft>
              <a:buClrTx/>
              <a:buFont typeface="Arial" panose="020B0604020202020204" pitchFamily="34" charset="0"/>
              <a:buNone/>
              <a:defRPr/>
            </a:pPr>
            <a:r>
              <a:rPr lang="en-US" sz="2800" spc="0" dirty="0">
                <a:solidFill>
                  <a:schemeClr val="tx1"/>
                </a:solidFill>
                <a:latin typeface="Times New Roman" panose="02020603050405020304" pitchFamily="18" charset="0"/>
                <a:cs typeface="Times New Roman" panose="02020603050405020304" pitchFamily="18" charset="0"/>
              </a:rPr>
              <a:t>Per this statutory language, recipients of HUD funds (i.e., grantees and contractors) ensure that “</a:t>
            </a:r>
            <a:r>
              <a:rPr lang="en-US" sz="2800" b="1" u="sng" spc="0" dirty="0">
                <a:solidFill>
                  <a:schemeClr val="tx1"/>
                </a:solidFill>
                <a:latin typeface="Times New Roman" panose="02020603050405020304" pitchFamily="18" charset="0"/>
                <a:cs typeface="Times New Roman" panose="02020603050405020304" pitchFamily="18" charset="0"/>
              </a:rPr>
              <a:t>to the greatest extent feasible</a:t>
            </a:r>
            <a:r>
              <a:rPr lang="en-US" sz="2800" spc="0" dirty="0">
                <a:solidFill>
                  <a:schemeClr val="tx1"/>
                </a:solidFill>
                <a:latin typeface="Times New Roman" panose="02020603050405020304" pitchFamily="18" charset="0"/>
                <a:cs typeface="Times New Roman" panose="02020603050405020304" pitchFamily="18" charset="0"/>
              </a:rPr>
              <a:t>,” when certain HUD funds are used to assist housing and community development projects, preference for construction-related training, jobs, and contracting opportunities go to low and very low-income people and to businesses that are owned by low and very low-income persons or businesses that hire them. These opportunities are both gender and race neutral.</a:t>
            </a:r>
          </a:p>
          <a:p>
            <a:endParaRPr lang="en-US" dirty="0"/>
          </a:p>
        </p:txBody>
      </p:sp>
    </p:spTree>
    <p:extLst>
      <p:ext uri="{BB962C8B-B14F-4D97-AF65-F5344CB8AC3E}">
        <p14:creationId xmlns:p14="http://schemas.microsoft.com/office/powerpoint/2010/main" val="1869914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9FC69-20B4-E2DC-5D99-6386B71F6003}"/>
              </a:ext>
            </a:extLst>
          </p:cNvPr>
          <p:cNvSpPr>
            <a:spLocks noGrp="1"/>
          </p:cNvSpPr>
          <p:nvPr>
            <p:ph idx="1"/>
          </p:nvPr>
        </p:nvSpPr>
        <p:spPr>
          <a:xfrm>
            <a:off x="838200" y="974221"/>
            <a:ext cx="10515600" cy="5253966"/>
          </a:xfrm>
        </p:spPr>
        <p:txBody>
          <a:bodyPr/>
          <a:lstStyle/>
          <a:p>
            <a:pPr marL="0" indent="0" algn="ctr" eaLnBrk="1" fontAlgn="auto" hangingPunct="1">
              <a:lnSpc>
                <a:spcPct val="90000"/>
              </a:lnSpc>
              <a:spcBef>
                <a:spcPts val="1000"/>
              </a:spcBef>
              <a:spcAft>
                <a:spcPts val="0"/>
              </a:spcAft>
              <a:buClrTx/>
              <a:buFont typeface="Arial" panose="020B0604020202020204" pitchFamily="34" charset="0"/>
              <a:buNone/>
              <a:defRPr/>
            </a:pPr>
            <a:r>
              <a:rPr lang="en-US" sz="4000" b="1" u="sng" spc="0" dirty="0">
                <a:latin typeface="Times New Roman" panose="02020603050405020304" pitchFamily="18" charset="0"/>
                <a:cs typeface="Times New Roman" panose="02020603050405020304" pitchFamily="18" charset="0"/>
              </a:rPr>
              <a:t>SECTION 3 REQUIREMENTS </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1800" b="1" spc="0" dirty="0">
              <a:solidFill>
                <a:srgbClr val="334D5F"/>
              </a:solidFill>
              <a:latin typeface="Times New Roman" panose="02020603050405020304" pitchFamily="18" charset="0"/>
              <a:cs typeface="Times New Roman" panose="02020603050405020304" pitchFamily="18" charset="0"/>
            </a:endParaRPr>
          </a:p>
          <a:p>
            <a:pPr marL="0" indent="0" eaLnBrk="1" fontAlgn="auto" hangingPunct="1">
              <a:lnSpc>
                <a:spcPct val="90000"/>
              </a:lnSpc>
              <a:spcBef>
                <a:spcPts val="1000"/>
              </a:spcBef>
              <a:spcAft>
                <a:spcPts val="0"/>
              </a:spcAft>
              <a:buClrTx/>
              <a:buFont typeface="Arial" panose="020B0604020202020204" pitchFamily="34" charset="0"/>
              <a:buNone/>
              <a:defRPr/>
            </a:pPr>
            <a:r>
              <a:rPr lang="en-US" sz="4000" b="1" spc="0" dirty="0">
                <a:latin typeface="Times New Roman" panose="02020603050405020304" pitchFamily="18" charset="0"/>
                <a:cs typeface="Times New Roman" panose="02020603050405020304" pitchFamily="18" charset="0"/>
              </a:rPr>
              <a:t>Who Must Meet Section 3 Requirements?</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1400" spc="0" dirty="0">
              <a:latin typeface="Times New Roman" panose="02020603050405020304" pitchFamily="18" charset="0"/>
              <a:cs typeface="Times New Roman" panose="02020603050405020304" pitchFamily="18" charset="0"/>
            </a:endParaRPr>
          </a:p>
          <a:p>
            <a:pPr marL="228600" algn="just" eaLnBrk="1" fontAlgn="auto" hangingPunct="1">
              <a:lnSpc>
                <a:spcPct val="90000"/>
              </a:lnSpc>
              <a:spcBef>
                <a:spcPts val="1000"/>
              </a:spcBef>
              <a:spcAft>
                <a:spcPts val="0"/>
              </a:spcAft>
              <a:buClrTx/>
              <a:buFont typeface="Arial" panose="020B0604020202020204" pitchFamily="34" charset="0"/>
              <a:buChar char="•"/>
              <a:defRPr/>
            </a:pPr>
            <a:r>
              <a:rPr lang="en-US" sz="2800" spc="0" dirty="0">
                <a:latin typeface="Times New Roman" panose="02020603050405020304" pitchFamily="18" charset="0"/>
                <a:cs typeface="Times New Roman" panose="02020603050405020304" pitchFamily="18" charset="0"/>
              </a:rPr>
              <a:t>Housing construction or rehabilitation projects that receive over  </a:t>
            </a:r>
            <a:r>
              <a:rPr lang="en-US" sz="2800" b="1" u="sng" spc="0" dirty="0">
                <a:latin typeface="Times New Roman" panose="02020603050405020304" pitchFamily="18" charset="0"/>
                <a:cs typeface="Times New Roman" panose="02020603050405020304" pitchFamily="18" charset="0"/>
              </a:rPr>
              <a:t>$200,000 </a:t>
            </a:r>
            <a:r>
              <a:rPr lang="en-US" sz="2800" spc="0" dirty="0">
                <a:latin typeface="Times New Roman" panose="02020603050405020304" pitchFamily="18" charset="0"/>
                <a:cs typeface="Times New Roman" panose="02020603050405020304" pitchFamily="18" charset="0"/>
              </a:rPr>
              <a:t>in total housing and community development financial assistance from HUD programs (including HOME, HTF, ESG, HOPWA, CDBG, or other similar funding from a local government), with the exception of  direct assistance (Homebuyer Assistance or Tenant-Based Rental Assistance).</a:t>
            </a:r>
          </a:p>
          <a:p>
            <a:endParaRPr lang="en-US" dirty="0"/>
          </a:p>
        </p:txBody>
      </p:sp>
    </p:spTree>
    <p:extLst>
      <p:ext uri="{BB962C8B-B14F-4D97-AF65-F5344CB8AC3E}">
        <p14:creationId xmlns:p14="http://schemas.microsoft.com/office/powerpoint/2010/main" val="1560788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E32CE-0936-A070-4DDE-278BC6D252F0}"/>
              </a:ext>
            </a:extLst>
          </p:cNvPr>
          <p:cNvSpPr>
            <a:spLocks noGrp="1"/>
          </p:cNvSpPr>
          <p:nvPr>
            <p:ph idx="1"/>
          </p:nvPr>
        </p:nvSpPr>
        <p:spPr>
          <a:xfrm>
            <a:off x="752030" y="854579"/>
            <a:ext cx="10601770" cy="5520583"/>
          </a:xfrm>
        </p:spPr>
        <p:txBody>
          <a:bodyPr>
            <a:normAutofit fontScale="92500" lnSpcReduction="20000"/>
          </a:bodyPr>
          <a:lstStyle/>
          <a:p>
            <a:pPr marL="45720" indent="0" algn="ctr" eaLnBrk="1" fontAlgn="auto" hangingPunct="1">
              <a:lnSpc>
                <a:spcPct val="150000"/>
              </a:lnSpc>
              <a:spcAft>
                <a:spcPts val="0"/>
              </a:spcAft>
              <a:buFont typeface="Wingdings 2" panose="05020102010507070707" pitchFamily="18" charset="2"/>
              <a:buNone/>
              <a:defRPr/>
            </a:pPr>
            <a:r>
              <a:rPr lang="en-US" sz="4800" b="1" dirty="0">
                <a:latin typeface="Times New Roman" panose="02020603050405020304" pitchFamily="18" charset="0"/>
                <a:cs typeface="Times New Roman" panose="02020603050405020304" pitchFamily="18" charset="0"/>
              </a:rPr>
              <a:t>SECTION 3</a:t>
            </a:r>
          </a:p>
          <a:p>
            <a:pPr marL="0" indent="0" eaLnBrk="1" fontAlgn="auto" hangingPunct="1">
              <a:lnSpc>
                <a:spcPct val="90000"/>
              </a:lnSpc>
              <a:spcBef>
                <a:spcPts val="1000"/>
              </a:spcBef>
              <a:spcAft>
                <a:spcPts val="0"/>
              </a:spcAft>
              <a:buClrTx/>
              <a:buFont typeface="Arial" panose="020B0604020202020204" pitchFamily="34" charset="0"/>
              <a:buNone/>
              <a:defRPr/>
            </a:pPr>
            <a:r>
              <a:rPr lang="en-US" sz="3900" b="1" spc="0" dirty="0">
                <a:latin typeface="Times New Roman" panose="02020603050405020304" pitchFamily="18" charset="0"/>
                <a:cs typeface="Times New Roman" panose="02020603050405020304" pitchFamily="18" charset="0"/>
              </a:rPr>
              <a:t>What is a Section 3 Business Concern?</a:t>
            </a:r>
          </a:p>
          <a:p>
            <a:pPr marL="0" indent="0" eaLnBrk="1" fontAlgn="auto" hangingPunct="1">
              <a:lnSpc>
                <a:spcPct val="90000"/>
              </a:lnSpc>
              <a:spcBef>
                <a:spcPts val="1000"/>
              </a:spcBef>
              <a:spcAft>
                <a:spcPts val="0"/>
              </a:spcAft>
              <a:buClrTx/>
              <a:buFont typeface="Arial" panose="020B0604020202020204" pitchFamily="34" charset="0"/>
              <a:buNone/>
              <a:defRPr/>
            </a:pPr>
            <a:r>
              <a:rPr lang="en-US" sz="2800" spc="0" dirty="0">
                <a:latin typeface="Times New Roman" panose="02020603050405020304" pitchFamily="18" charset="0"/>
                <a:cs typeface="Times New Roman" panose="02020603050405020304" pitchFamily="18" charset="0"/>
              </a:rPr>
              <a:t>A</a:t>
            </a:r>
            <a:r>
              <a:rPr lang="en-US" sz="2800" spc="0" dirty="0">
                <a:latin typeface="Franklin Gothic Book"/>
              </a:rPr>
              <a:t> </a:t>
            </a:r>
            <a:r>
              <a:rPr lang="en-US" sz="2800" spc="0" dirty="0">
                <a:latin typeface="Times New Roman" panose="02020603050405020304" pitchFamily="18" charset="0"/>
                <a:cs typeface="Times New Roman" panose="02020603050405020304" pitchFamily="18" charset="0"/>
              </a:rPr>
              <a:t>business that meets at least one of the following criteria documented within the last six-month period:</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900" spc="0" dirty="0">
              <a:latin typeface="Times New Roman" panose="02020603050405020304" pitchFamily="18" charset="0"/>
              <a:cs typeface="Times New Roman" panose="02020603050405020304" pitchFamily="18" charset="0"/>
            </a:endParaRPr>
          </a:p>
          <a:p>
            <a:pPr marL="685800" lvl="1" indent="-228600" algn="just" eaLnBrk="1" fontAlgn="auto" hangingPunct="1">
              <a:lnSpc>
                <a:spcPct val="120000"/>
              </a:lnSpc>
              <a:spcBef>
                <a:spcPts val="0"/>
              </a:spcBef>
              <a:spcAft>
                <a:spcPts val="0"/>
              </a:spcAft>
              <a:buClrTx/>
              <a:buFont typeface="Arial" panose="020B0604020202020204" pitchFamily="34" charset="0"/>
              <a:buChar char="•"/>
              <a:defRPr/>
            </a:pPr>
            <a:r>
              <a:rPr lang="en-US" sz="2400" spc="0" dirty="0">
                <a:latin typeface="Times New Roman" panose="02020603050405020304" pitchFamily="18" charset="0"/>
                <a:cs typeface="Times New Roman" panose="02020603050405020304" pitchFamily="18" charset="0"/>
              </a:rPr>
              <a:t>At least 51 percent owned and controlled by low- or very low-income persons;</a:t>
            </a:r>
          </a:p>
          <a:p>
            <a:pPr marL="457200" lvl="1" indent="0" algn="just" eaLnBrk="1" fontAlgn="auto" hangingPunct="1">
              <a:lnSpc>
                <a:spcPct val="110000"/>
              </a:lnSpc>
              <a:spcBef>
                <a:spcPts val="0"/>
              </a:spcBef>
              <a:spcAft>
                <a:spcPts val="0"/>
              </a:spcAft>
              <a:buClrTx/>
              <a:buFont typeface="Arial" panose="020B0604020202020204" pitchFamily="34" charset="0"/>
              <a:buNone/>
              <a:defRPr/>
            </a:pPr>
            <a:endParaRPr lang="en-US" sz="900" spc="0" dirty="0">
              <a:latin typeface="Times New Roman" panose="02020603050405020304" pitchFamily="18" charset="0"/>
              <a:cs typeface="Times New Roman" panose="02020603050405020304" pitchFamily="18" charset="0"/>
            </a:endParaRPr>
          </a:p>
          <a:p>
            <a:pPr marL="685800" lvl="1" indent="-228600" algn="just" eaLnBrk="1" fontAlgn="auto" hangingPunct="1">
              <a:lnSpc>
                <a:spcPct val="110000"/>
              </a:lnSpc>
              <a:spcBef>
                <a:spcPts val="0"/>
              </a:spcBef>
              <a:spcAft>
                <a:spcPts val="0"/>
              </a:spcAft>
              <a:buClrTx/>
              <a:buFont typeface="Arial" panose="020B0604020202020204" pitchFamily="34" charset="0"/>
              <a:buChar char="•"/>
              <a:defRPr/>
            </a:pPr>
            <a:r>
              <a:rPr lang="en-US" sz="2400" spc="0" dirty="0">
                <a:latin typeface="Times New Roman" panose="02020603050405020304" pitchFamily="18" charset="0"/>
                <a:cs typeface="Times New Roman" panose="02020603050405020304" pitchFamily="18" charset="0"/>
              </a:rPr>
              <a:t>Over 75 percent of the labor hours performed for the business over the prior three-month period are performed by Section 3 workers; or</a:t>
            </a:r>
          </a:p>
          <a:p>
            <a:pPr marL="457200" lvl="1" indent="0" algn="just" eaLnBrk="1" fontAlgn="auto" hangingPunct="1">
              <a:lnSpc>
                <a:spcPct val="110000"/>
              </a:lnSpc>
              <a:spcBef>
                <a:spcPts val="0"/>
              </a:spcBef>
              <a:spcAft>
                <a:spcPts val="0"/>
              </a:spcAft>
              <a:buClrTx/>
              <a:buFont typeface="Wingdings" panose="05000000000000000000" pitchFamily="2" charset="2"/>
              <a:buNone/>
              <a:defRPr/>
            </a:pPr>
            <a:endParaRPr lang="en-US" sz="1300" spc="0" dirty="0">
              <a:latin typeface="Times New Roman" panose="02020603050405020304" pitchFamily="18" charset="0"/>
              <a:cs typeface="Times New Roman" panose="02020603050405020304" pitchFamily="18" charset="0"/>
            </a:endParaRPr>
          </a:p>
          <a:p>
            <a:pPr marL="457200" lvl="1" indent="0" algn="just" eaLnBrk="1" fontAlgn="auto" hangingPunct="1">
              <a:lnSpc>
                <a:spcPct val="110000"/>
              </a:lnSpc>
              <a:spcBef>
                <a:spcPts val="0"/>
              </a:spcBef>
              <a:spcAft>
                <a:spcPts val="0"/>
              </a:spcAft>
              <a:buClrTx/>
              <a:buFont typeface="Arial" panose="020B0604020202020204" pitchFamily="34" charset="0"/>
              <a:buNone/>
              <a:defRPr/>
            </a:pPr>
            <a:endParaRPr lang="en-US" sz="900" spc="0" dirty="0">
              <a:latin typeface="Times New Roman" panose="02020603050405020304" pitchFamily="18" charset="0"/>
              <a:cs typeface="Times New Roman" panose="02020603050405020304" pitchFamily="18" charset="0"/>
            </a:endParaRPr>
          </a:p>
          <a:p>
            <a:pPr marL="685800" lvl="1" indent="-228600" algn="just" eaLnBrk="1" fontAlgn="auto" hangingPunct="1">
              <a:spcBef>
                <a:spcPts val="0"/>
              </a:spcBef>
              <a:spcAft>
                <a:spcPts val="0"/>
              </a:spcAft>
              <a:buClrTx/>
              <a:buFont typeface="Arial" panose="020B0604020202020204" pitchFamily="34" charset="0"/>
              <a:buChar char="•"/>
              <a:defRPr/>
            </a:pPr>
            <a:r>
              <a:rPr lang="en-US" sz="2400" spc="0" dirty="0">
                <a:latin typeface="Times New Roman" panose="02020603050405020304" pitchFamily="18" charset="0"/>
                <a:cs typeface="Times New Roman" panose="02020603050405020304" pitchFamily="18" charset="0"/>
              </a:rPr>
              <a:t>A business at least 51 percent owned and controlled by current public housing residents or residents who currently live in Section 8-assisted housing.</a:t>
            </a:r>
          </a:p>
          <a:p>
            <a:pPr marL="457200" lvl="1" indent="0" algn="just" eaLnBrk="1" fontAlgn="auto" hangingPunct="1">
              <a:spcBef>
                <a:spcPts val="0"/>
              </a:spcBef>
              <a:spcAft>
                <a:spcPts val="0"/>
              </a:spcAft>
              <a:buClrTx/>
              <a:buFont typeface="Arial" panose="020B0604020202020204" pitchFamily="34" charset="0"/>
              <a:buNone/>
              <a:defRPr/>
            </a:pPr>
            <a:endParaRPr lang="en-US" spc="0" dirty="0">
              <a:latin typeface="Times New Roman" panose="02020603050405020304" pitchFamily="18" charset="0"/>
              <a:cs typeface="Times New Roman" panose="02020603050405020304" pitchFamily="18" charset="0"/>
            </a:endParaRPr>
          </a:p>
          <a:p>
            <a:pPr marL="0" indent="0" eaLnBrk="1" fontAlgn="auto" hangingPunct="1">
              <a:lnSpc>
                <a:spcPct val="90000"/>
              </a:lnSpc>
              <a:spcBef>
                <a:spcPts val="1000"/>
              </a:spcBef>
              <a:spcAft>
                <a:spcPts val="0"/>
              </a:spcAft>
              <a:buClrTx/>
              <a:buFont typeface="Arial" panose="020B0604020202020204" pitchFamily="34" charset="0"/>
              <a:buNone/>
              <a:defRPr/>
            </a:pPr>
            <a:r>
              <a:rPr lang="en-US" sz="2400" spc="0" dirty="0">
                <a:latin typeface="Times New Roman" panose="02020603050405020304" pitchFamily="18" charset="0"/>
                <a:cs typeface="Times New Roman" panose="02020603050405020304" pitchFamily="18" charset="0"/>
              </a:rPr>
              <a:t>Owners/developers are encouraged to utilize the Section 3 Opportunity Portal at </a:t>
            </a:r>
            <a:r>
              <a:rPr lang="en-US" sz="2400" spc="0" dirty="0">
                <a:solidFill>
                  <a:srgbClr val="C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https://hudapps.hud.gov/OpportunityPortal/</a:t>
            </a:r>
            <a:r>
              <a:rPr lang="en-US" sz="2400" spc="0" dirty="0">
                <a:solidFill>
                  <a:srgbClr val="C00000"/>
                </a:solidFill>
                <a:latin typeface="Times New Roman" panose="02020603050405020304" pitchFamily="18" charset="0"/>
                <a:cs typeface="Times New Roman" panose="02020603050405020304" pitchFamily="18" charset="0"/>
              </a:rPr>
              <a:t> </a:t>
            </a:r>
            <a:r>
              <a:rPr lang="en-US" sz="2400" spc="0" dirty="0">
                <a:latin typeface="Times New Roman" panose="02020603050405020304" pitchFamily="18" charset="0"/>
                <a:cs typeface="Times New Roman" panose="02020603050405020304" pitchFamily="18" charset="0"/>
              </a:rPr>
              <a:t>to locate Section 3 businesses and workers, as well as post available job/contracting opportunities.</a:t>
            </a:r>
          </a:p>
          <a:p>
            <a:endParaRPr lang="en-US" dirty="0"/>
          </a:p>
        </p:txBody>
      </p:sp>
    </p:spTree>
    <p:extLst>
      <p:ext uri="{BB962C8B-B14F-4D97-AF65-F5344CB8AC3E}">
        <p14:creationId xmlns:p14="http://schemas.microsoft.com/office/powerpoint/2010/main" val="9599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C6259-CADE-1300-7AE6-69433129D6ED}"/>
              </a:ext>
            </a:extLst>
          </p:cNvPr>
          <p:cNvSpPr>
            <a:spLocks noGrp="1"/>
          </p:cNvSpPr>
          <p:nvPr>
            <p:ph idx="1"/>
          </p:nvPr>
        </p:nvSpPr>
        <p:spPr>
          <a:xfrm>
            <a:off x="838200" y="1068224"/>
            <a:ext cx="10515600" cy="5159963"/>
          </a:xfrm>
        </p:spPr>
        <p:txBody>
          <a:bodyPr>
            <a:normAutofit lnSpcReduction="10000"/>
          </a:bodyPr>
          <a:lstStyle/>
          <a:p>
            <a:pPr marL="0" indent="0" eaLnBrk="1" fontAlgn="auto" hangingPunct="1">
              <a:lnSpc>
                <a:spcPct val="90000"/>
              </a:lnSpc>
              <a:spcBef>
                <a:spcPts val="1000"/>
              </a:spcBef>
              <a:spcAft>
                <a:spcPts val="0"/>
              </a:spcAft>
              <a:buClrTx/>
              <a:buFont typeface="Arial" panose="020B0604020202020204" pitchFamily="34" charset="0"/>
              <a:buNone/>
              <a:defRPr/>
            </a:pPr>
            <a:r>
              <a:rPr lang="en-US" sz="3600" b="1" spc="0" dirty="0">
                <a:latin typeface="Times New Roman" panose="02020603050405020304" pitchFamily="18" charset="0"/>
                <a:cs typeface="Times New Roman" panose="02020603050405020304" pitchFamily="18" charset="0"/>
              </a:rPr>
              <a:t>What is a Section 3 Worker?</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1100" spc="0" dirty="0">
              <a:latin typeface="Times New Roman" panose="02020603050405020304" pitchFamily="18" charset="0"/>
              <a:cs typeface="Times New Roman" panose="02020603050405020304" pitchFamily="18" charset="0"/>
            </a:endParaRPr>
          </a:p>
          <a:p>
            <a:pPr marL="0" indent="0" eaLnBrk="1" fontAlgn="auto" hangingPunct="1">
              <a:lnSpc>
                <a:spcPct val="90000"/>
              </a:lnSpc>
              <a:spcBef>
                <a:spcPts val="1000"/>
              </a:spcBef>
              <a:spcAft>
                <a:spcPts val="0"/>
              </a:spcAft>
              <a:buClrTx/>
              <a:buFont typeface="Arial" panose="020B0604020202020204" pitchFamily="34" charset="0"/>
              <a:buNone/>
              <a:defRPr/>
            </a:pPr>
            <a:r>
              <a:rPr lang="en-US" sz="2800" spc="0" dirty="0">
                <a:latin typeface="Times New Roman" panose="02020603050405020304" pitchFamily="18" charset="0"/>
                <a:cs typeface="Times New Roman" panose="02020603050405020304" pitchFamily="18" charset="0"/>
              </a:rPr>
              <a:t>A </a:t>
            </a:r>
            <a:r>
              <a:rPr lang="en-US" sz="2800" b="1" spc="0" dirty="0">
                <a:latin typeface="Times New Roman" panose="02020603050405020304" pitchFamily="18" charset="0"/>
                <a:cs typeface="Times New Roman" panose="02020603050405020304" pitchFamily="18" charset="0"/>
              </a:rPr>
              <a:t>Section 3</a:t>
            </a:r>
            <a:r>
              <a:rPr lang="en-US" sz="2800" spc="0" dirty="0">
                <a:latin typeface="Times New Roman" panose="02020603050405020304" pitchFamily="18" charset="0"/>
                <a:cs typeface="Times New Roman" panose="02020603050405020304" pitchFamily="18" charset="0"/>
              </a:rPr>
              <a:t> worker is a worker who currently fits or, when hired within past five years, fits at least one of the following categories: </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1200" spc="0" dirty="0">
              <a:latin typeface="Times New Roman" panose="02020603050405020304" pitchFamily="18" charset="0"/>
              <a:cs typeface="Times New Roman" panose="02020603050405020304" pitchFamily="18" charset="0"/>
            </a:endParaRPr>
          </a:p>
          <a:p>
            <a:pPr marL="457200" lvl="1" indent="0" eaLnBrk="1" fontAlgn="auto" hangingPunct="1">
              <a:lnSpc>
                <a:spcPct val="90000"/>
              </a:lnSpc>
              <a:spcBef>
                <a:spcPts val="500"/>
              </a:spcBef>
              <a:spcAft>
                <a:spcPts val="0"/>
              </a:spcAft>
              <a:buClrTx/>
              <a:buFont typeface="Arial" panose="020B0604020202020204" pitchFamily="34" charset="0"/>
              <a:buNone/>
              <a:defRPr/>
            </a:pPr>
            <a:r>
              <a:rPr lang="en-US" sz="2100" spc="0" dirty="0">
                <a:latin typeface="Times New Roman" panose="02020603050405020304" pitchFamily="18" charset="0"/>
                <a:cs typeface="Times New Roman" panose="02020603050405020304" pitchFamily="18" charset="0"/>
              </a:rPr>
              <a:t>1.	Is a low or very low-income person that met HUD income limits for the previous or 	annualized calendar year.  Low and very-low-household income limits may be 	obtained from:</a:t>
            </a:r>
            <a:r>
              <a:rPr lang="en-US" sz="2100" spc="0" dirty="0">
                <a:solidFill>
                  <a:srgbClr val="334D5F"/>
                </a:solidFill>
                <a:latin typeface="Times New Roman" panose="02020603050405020304" pitchFamily="18" charset="0"/>
                <a:cs typeface="Times New Roman" panose="02020603050405020304" pitchFamily="18" charset="0"/>
              </a:rPr>
              <a:t>	</a:t>
            </a:r>
            <a:r>
              <a:rPr lang="en-US" sz="2100" spc="0" dirty="0">
                <a:solidFill>
                  <a:srgbClr val="C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http://www.huduser.org/portal/datasets/il.html</a:t>
            </a:r>
            <a:r>
              <a:rPr lang="en-US" sz="2100" spc="0" dirty="0">
                <a:solidFill>
                  <a:srgbClr val="C00000"/>
                </a:solidFill>
                <a:latin typeface="Times New Roman" panose="02020603050405020304" pitchFamily="18" charset="0"/>
                <a:cs typeface="Times New Roman" panose="02020603050405020304" pitchFamily="18" charset="0"/>
              </a:rPr>
              <a:t>.</a:t>
            </a:r>
          </a:p>
          <a:p>
            <a:pPr marL="0" indent="0" eaLnBrk="1" fontAlgn="auto" hangingPunct="1">
              <a:lnSpc>
                <a:spcPct val="90000"/>
              </a:lnSpc>
              <a:spcBef>
                <a:spcPts val="1000"/>
              </a:spcBef>
              <a:spcAft>
                <a:spcPts val="0"/>
              </a:spcAft>
              <a:buClrTx/>
              <a:buFont typeface="Arial" panose="020B0604020202020204" pitchFamily="34" charset="0"/>
              <a:buNone/>
              <a:defRPr/>
            </a:pPr>
            <a:r>
              <a:rPr lang="en-US" sz="2200" spc="0" dirty="0">
                <a:solidFill>
                  <a:srgbClr val="334D5F"/>
                </a:solidFill>
                <a:latin typeface="Times New Roman" panose="02020603050405020304" pitchFamily="18" charset="0"/>
                <a:cs typeface="Times New Roman" panose="02020603050405020304" pitchFamily="18" charset="0"/>
              </a:rPr>
              <a:t>	</a:t>
            </a:r>
          </a:p>
          <a:p>
            <a:pPr marL="457200" lvl="1" indent="0" eaLnBrk="1" fontAlgn="auto" hangingPunct="1">
              <a:lnSpc>
                <a:spcPct val="90000"/>
              </a:lnSpc>
              <a:spcBef>
                <a:spcPts val="500"/>
              </a:spcBef>
              <a:spcAft>
                <a:spcPts val="0"/>
              </a:spcAft>
              <a:buClrTx/>
              <a:buFont typeface="Arial" panose="020B0604020202020204" pitchFamily="34" charset="0"/>
              <a:buNone/>
              <a:defRPr/>
            </a:pPr>
            <a:r>
              <a:rPr lang="en-US" sz="2100" spc="0" dirty="0">
                <a:latin typeface="Times New Roman" panose="02020603050405020304" pitchFamily="18" charset="0"/>
                <a:cs typeface="Times New Roman" panose="02020603050405020304" pitchFamily="18" charset="0"/>
              </a:rPr>
              <a:t>2.	Is employed by a Section 3 business concern or </a:t>
            </a:r>
          </a:p>
          <a:p>
            <a:pPr marL="0" indent="0" eaLnBrk="1" fontAlgn="auto" hangingPunct="1">
              <a:lnSpc>
                <a:spcPct val="90000"/>
              </a:lnSpc>
              <a:spcBef>
                <a:spcPts val="1000"/>
              </a:spcBef>
              <a:spcAft>
                <a:spcPts val="0"/>
              </a:spcAft>
              <a:buClrTx/>
              <a:buFont typeface="Arial" panose="020B0604020202020204" pitchFamily="34" charset="0"/>
              <a:buNone/>
              <a:defRPr/>
            </a:pPr>
            <a:endParaRPr lang="en-US" sz="2200" spc="0" dirty="0">
              <a:latin typeface="Times New Roman" panose="02020603050405020304" pitchFamily="18" charset="0"/>
              <a:cs typeface="Times New Roman" panose="02020603050405020304" pitchFamily="18" charset="0"/>
            </a:endParaRPr>
          </a:p>
          <a:p>
            <a:pPr marL="457200" lvl="1" indent="0" eaLnBrk="1" fontAlgn="auto" hangingPunct="1">
              <a:lnSpc>
                <a:spcPct val="90000"/>
              </a:lnSpc>
              <a:spcBef>
                <a:spcPts val="500"/>
              </a:spcBef>
              <a:spcAft>
                <a:spcPts val="0"/>
              </a:spcAft>
              <a:buClrTx/>
              <a:buFont typeface="Arial" panose="020B0604020202020204" pitchFamily="34" charset="0"/>
              <a:buNone/>
              <a:defRPr/>
            </a:pPr>
            <a:r>
              <a:rPr lang="en-US" sz="2100" spc="0" dirty="0">
                <a:latin typeface="Times New Roman" panose="02020603050405020304" pitchFamily="18" charset="0"/>
                <a:cs typeface="Times New Roman" panose="02020603050405020304" pitchFamily="18" charset="0"/>
              </a:rPr>
              <a:t>3.	Is a YouthBuild participant.  YouthBuild is a community-based pre-apprenticeship 	program administered by the U.S. Department of Labor that provides job training 	and educational opportunities for at-risk youth ages 6-24 who have previously 	dropped out of high school.</a:t>
            </a:r>
          </a:p>
          <a:p>
            <a:endParaRPr lang="en-US" dirty="0"/>
          </a:p>
        </p:txBody>
      </p:sp>
    </p:spTree>
    <p:extLst>
      <p:ext uri="{BB962C8B-B14F-4D97-AF65-F5344CB8AC3E}">
        <p14:creationId xmlns:p14="http://schemas.microsoft.com/office/powerpoint/2010/main" val="3257319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AE8-8793-59C5-23D1-92F36CB01B13}"/>
              </a:ext>
            </a:extLst>
          </p:cNvPr>
          <p:cNvSpPr>
            <a:spLocks noGrp="1"/>
          </p:cNvSpPr>
          <p:nvPr>
            <p:ph type="title"/>
          </p:nvPr>
        </p:nvSpPr>
        <p:spPr>
          <a:xfrm>
            <a:off x="838200" y="914401"/>
            <a:ext cx="10515600" cy="1262782"/>
          </a:xfrm>
        </p:spPr>
        <p:txBody>
          <a:bodyPr>
            <a:normAutofit fontScale="90000"/>
          </a:bodyPr>
          <a:lstStyle/>
          <a:p>
            <a:pPr algn="ctr"/>
            <a:r>
              <a:rPr lang="en-US" sz="5300" b="1" dirty="0">
                <a:latin typeface="Times New Roman" panose="02020603050405020304" pitchFamily="18" charset="0"/>
                <a:cs typeface="Times New Roman" panose="02020603050405020304" pitchFamily="18" charset="0"/>
              </a:rPr>
              <a:t>SECTION 3</a:t>
            </a:r>
            <a:br>
              <a:rPr lang="en-US" sz="4400"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1F0F5ED-49E7-7405-0B97-3A27CD37C4DF}"/>
              </a:ext>
            </a:extLst>
          </p:cNvPr>
          <p:cNvSpPr>
            <a:spLocks noGrp="1"/>
          </p:cNvSpPr>
          <p:nvPr>
            <p:ph idx="1"/>
          </p:nvPr>
        </p:nvSpPr>
        <p:spPr>
          <a:xfrm>
            <a:off x="838200" y="1717705"/>
            <a:ext cx="10515600" cy="4510482"/>
          </a:xfrm>
        </p:spPr>
        <p:txBody>
          <a:bodyPr/>
          <a:lstStyle/>
          <a:p>
            <a:pPr marL="0" indent="0" algn="ctr" eaLnBrk="1" hangingPunct="1">
              <a:spcBef>
                <a:spcPct val="0"/>
              </a:spcBef>
              <a:buClrTx/>
              <a:buFont typeface="Wingdings 2" panose="05020102010507070707" pitchFamily="18" charset="2"/>
              <a:buNone/>
              <a:defRPr/>
            </a:pPr>
            <a:r>
              <a:rPr lang="en-US" altLang="en-US" sz="2800" u="sng" spc="0" dirty="0">
                <a:latin typeface="Tahoma" pitchFamily="34" charset="0"/>
              </a:rPr>
              <a:t>Sub-Recipient’s Requirement and Responsibilities</a:t>
            </a:r>
          </a:p>
          <a:p>
            <a:pPr marL="0" indent="0" algn="ctr" eaLnBrk="1" hangingPunct="1">
              <a:spcBef>
                <a:spcPct val="0"/>
              </a:spcBef>
              <a:buClrTx/>
              <a:buFont typeface="Wingdings 2" panose="05020102010507070707" pitchFamily="18" charset="2"/>
              <a:buNone/>
              <a:defRPr/>
            </a:pPr>
            <a:endParaRPr lang="en-US" altLang="en-US" sz="2800" u="sng" spc="0" dirty="0">
              <a:latin typeface="Tahoma" pitchFamily="34" charset="0"/>
            </a:endParaRPr>
          </a:p>
          <a:p>
            <a:pPr marL="0" indent="0" eaLnBrk="1" hangingPunct="1">
              <a:spcBef>
                <a:spcPct val="0"/>
              </a:spcBef>
              <a:buClrTx/>
              <a:buFont typeface="Wingdings 2" panose="05020102010507070707" pitchFamily="18" charset="2"/>
              <a:buNone/>
              <a:defRPr/>
            </a:pPr>
            <a:endParaRPr lang="en-US" altLang="en-US" sz="1000" spc="0" dirty="0">
              <a:latin typeface="Tahoma" pitchFamily="34" charset="0"/>
            </a:endParaRPr>
          </a:p>
          <a:p>
            <a:pPr marL="457200" indent="-457200" eaLnBrk="1" hangingPunct="1">
              <a:spcBef>
                <a:spcPct val="0"/>
              </a:spcBef>
              <a:buClrTx/>
              <a:buFont typeface="Wingdings 2" panose="05020102010507070707" pitchFamily="18" charset="2"/>
              <a:buChar char=""/>
              <a:defRPr/>
            </a:pPr>
            <a:r>
              <a:rPr lang="en-US" altLang="en-US" sz="2800" spc="0" dirty="0">
                <a:latin typeface="Tahoma" pitchFamily="34" charset="0"/>
              </a:rPr>
              <a:t>Adopt a Section 3 Resolution to adopt the Section 3 Plan</a:t>
            </a:r>
          </a:p>
          <a:p>
            <a:pPr marL="457200" indent="-457200" eaLnBrk="1" hangingPunct="1">
              <a:spcBef>
                <a:spcPct val="0"/>
              </a:spcBef>
              <a:buClrTx/>
              <a:buFont typeface="Wingdings 2" panose="05020102010507070707" pitchFamily="18" charset="2"/>
              <a:buChar char=""/>
              <a:defRPr/>
            </a:pPr>
            <a:endParaRPr lang="en-US" altLang="en-US" sz="2800" spc="0" dirty="0">
              <a:latin typeface="Tahoma" pitchFamily="34" charset="0"/>
            </a:endParaRPr>
          </a:p>
          <a:p>
            <a:pPr marL="457200" indent="-457200" eaLnBrk="1" hangingPunct="1">
              <a:spcBef>
                <a:spcPct val="0"/>
              </a:spcBef>
              <a:buClrTx/>
              <a:buFont typeface="Wingdings 2" panose="05020102010507070707" pitchFamily="18" charset="2"/>
              <a:buChar char=""/>
              <a:defRPr/>
            </a:pPr>
            <a:r>
              <a:rPr lang="en-US" altLang="en-US" sz="2800" spc="0" dirty="0">
                <a:latin typeface="Tahoma" pitchFamily="34" charset="0"/>
              </a:rPr>
              <a:t>Implement procedures to notify Section 3 residents and businesses of trainings, employment, and contracting opportunities.</a:t>
            </a:r>
          </a:p>
          <a:p>
            <a:pPr marL="457200" indent="-457200" eaLnBrk="1" hangingPunct="1">
              <a:spcBef>
                <a:spcPct val="0"/>
              </a:spcBef>
              <a:buClrTx/>
              <a:buFont typeface="Wingdings 2" panose="05020102010507070707" pitchFamily="18" charset="2"/>
              <a:buChar char=""/>
              <a:defRPr/>
            </a:pPr>
            <a:endParaRPr lang="en-US" altLang="en-US" sz="2800" spc="0" dirty="0">
              <a:latin typeface="Tahoma" pitchFamily="34" charset="0"/>
            </a:endParaRPr>
          </a:p>
          <a:p>
            <a:pPr marL="457200" indent="-457200" eaLnBrk="1" hangingPunct="1">
              <a:spcBef>
                <a:spcPct val="0"/>
              </a:spcBef>
              <a:buClrTx/>
              <a:buFont typeface="Wingdings 2" panose="05020102010507070707" pitchFamily="18" charset="2"/>
              <a:buChar char="E"/>
              <a:defRPr/>
            </a:pPr>
            <a:r>
              <a:rPr lang="en-US" altLang="en-US" sz="2800" spc="0" dirty="0">
                <a:latin typeface="Tahoma" pitchFamily="34" charset="0"/>
              </a:rPr>
              <a:t>Notify “potential” contractors of their responsibilities and require a written Section 3 plan prior to signing any contracts. </a:t>
            </a:r>
          </a:p>
          <a:p>
            <a:endParaRPr lang="en-US" dirty="0"/>
          </a:p>
        </p:txBody>
      </p:sp>
    </p:spTree>
    <p:extLst>
      <p:ext uri="{BB962C8B-B14F-4D97-AF65-F5344CB8AC3E}">
        <p14:creationId xmlns:p14="http://schemas.microsoft.com/office/powerpoint/2010/main" val="211450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6538-EAAF-AD67-E6CB-DCBA2FA87B73}"/>
              </a:ext>
            </a:extLst>
          </p:cNvPr>
          <p:cNvSpPr>
            <a:spLocks noGrp="1"/>
          </p:cNvSpPr>
          <p:nvPr>
            <p:ph type="title"/>
          </p:nvPr>
        </p:nvSpPr>
        <p:spPr/>
        <p:txBody>
          <a:bodyPr>
            <a:normAutofit/>
          </a:bodyPr>
          <a:lstStyle/>
          <a:p>
            <a:pPr algn="ctr"/>
            <a:r>
              <a:rPr lang="en-US" sz="4800" b="1" dirty="0"/>
              <a:t>TRAINING GOALS &amp; OBJECTIVES </a:t>
            </a:r>
            <a:endParaRPr lang="en-US" sz="4800" dirty="0"/>
          </a:p>
        </p:txBody>
      </p:sp>
      <p:sp>
        <p:nvSpPr>
          <p:cNvPr id="3" name="Content Placeholder 2">
            <a:extLst>
              <a:ext uri="{FF2B5EF4-FFF2-40B4-BE49-F238E27FC236}">
                <a16:creationId xmlns:a16="http://schemas.microsoft.com/office/drawing/2014/main" id="{C71BCAB4-9C06-5961-A621-7D551FA2F34A}"/>
              </a:ext>
            </a:extLst>
          </p:cNvPr>
          <p:cNvSpPr>
            <a:spLocks noGrp="1"/>
          </p:cNvSpPr>
          <p:nvPr>
            <p:ph idx="1"/>
          </p:nvPr>
        </p:nvSpPr>
        <p:spPr/>
        <p:txBody>
          <a:bodyPr>
            <a:normAutofit lnSpcReduction="10000"/>
          </a:bodyPr>
          <a:lstStyle/>
          <a:p>
            <a:pPr marL="788670" indent="-742950" eaLnBrk="1" fontAlgn="auto" hangingPunct="1">
              <a:lnSpc>
                <a:spcPct val="150000"/>
              </a:lnSpc>
              <a:spcAft>
                <a:spcPts val="0"/>
              </a:spcAft>
              <a:buFont typeface="Wingdings" panose="05000000000000000000" pitchFamily="2" charset="2"/>
              <a:buChar char="q"/>
              <a:defRPr/>
            </a:pPr>
            <a:r>
              <a:rPr lang="en-US" sz="3000" dirty="0">
                <a:solidFill>
                  <a:schemeClr val="tx1"/>
                </a:solidFill>
                <a:latin typeface="Franklin Gothic Medium" panose="020B0603020102020204" pitchFamily="34" charset="0"/>
              </a:rPr>
              <a:t>Develop and implement affordable housing and services tailored to local needs and priorities</a:t>
            </a:r>
          </a:p>
          <a:p>
            <a:pPr marL="45720" indent="0" eaLnBrk="1" fontAlgn="auto" hangingPunct="1">
              <a:lnSpc>
                <a:spcPct val="150000"/>
              </a:lnSpc>
              <a:spcAft>
                <a:spcPts val="0"/>
              </a:spcAft>
              <a:buFont typeface="Wingdings 2" panose="05020102010507070707" pitchFamily="18" charset="2"/>
              <a:buNone/>
              <a:defRPr/>
            </a:pPr>
            <a:endParaRPr lang="en-US" sz="1700" dirty="0">
              <a:solidFill>
                <a:schemeClr val="tx1"/>
              </a:solidFill>
              <a:latin typeface="Franklin Gothic Medium" panose="020B0603020102020204" pitchFamily="34" charset="0"/>
            </a:endParaRPr>
          </a:p>
          <a:p>
            <a:pPr marL="788670" indent="-742950" eaLnBrk="1" fontAlgn="auto" hangingPunct="1">
              <a:lnSpc>
                <a:spcPct val="150000"/>
              </a:lnSpc>
              <a:spcAft>
                <a:spcPts val="0"/>
              </a:spcAft>
              <a:buFont typeface="Wingdings" panose="05000000000000000000" pitchFamily="2" charset="2"/>
              <a:buChar char="q"/>
              <a:defRPr/>
            </a:pPr>
            <a:r>
              <a:rPr lang="en-US" sz="3000" dirty="0">
                <a:solidFill>
                  <a:schemeClr val="tx1"/>
                </a:solidFill>
                <a:latin typeface="Franklin Gothic Medium" panose="020B0603020102020204" pitchFamily="34" charset="0"/>
              </a:rPr>
              <a:t>Project Completion Deadline</a:t>
            </a:r>
          </a:p>
          <a:p>
            <a:pPr marL="45720" indent="0" eaLnBrk="1" fontAlgn="auto" hangingPunct="1">
              <a:lnSpc>
                <a:spcPct val="150000"/>
              </a:lnSpc>
              <a:spcAft>
                <a:spcPts val="0"/>
              </a:spcAft>
              <a:buFont typeface="Wingdings 2" panose="05020102010507070707" pitchFamily="18" charset="2"/>
              <a:buNone/>
              <a:defRPr/>
            </a:pPr>
            <a:endParaRPr lang="en-US" sz="1600" dirty="0">
              <a:solidFill>
                <a:schemeClr val="tx1"/>
              </a:solidFill>
              <a:latin typeface="Franklin Gothic Medium" panose="020B0603020102020204" pitchFamily="34" charset="0"/>
            </a:endParaRPr>
          </a:p>
          <a:p>
            <a:pPr marL="788670" indent="-742950" eaLnBrk="1" fontAlgn="auto" hangingPunct="1">
              <a:lnSpc>
                <a:spcPct val="150000"/>
              </a:lnSpc>
              <a:spcAft>
                <a:spcPts val="0"/>
              </a:spcAft>
              <a:buFont typeface="Wingdings" panose="05000000000000000000" pitchFamily="2" charset="2"/>
              <a:buChar char="q"/>
              <a:defRPr/>
            </a:pPr>
            <a:r>
              <a:rPr lang="en-US" sz="3000" dirty="0">
                <a:solidFill>
                  <a:schemeClr val="tx1"/>
                </a:solidFill>
                <a:latin typeface="Franklin Gothic Medium" panose="020B0603020102020204" pitchFamily="34" charset="0"/>
              </a:rPr>
              <a:t>Selection Process</a:t>
            </a:r>
          </a:p>
          <a:p>
            <a:endParaRPr lang="en-US" dirty="0"/>
          </a:p>
        </p:txBody>
      </p:sp>
    </p:spTree>
    <p:extLst>
      <p:ext uri="{BB962C8B-B14F-4D97-AF65-F5344CB8AC3E}">
        <p14:creationId xmlns:p14="http://schemas.microsoft.com/office/powerpoint/2010/main" val="2134997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E3D1-BAF7-FAD2-C1B4-014C6324D677}"/>
              </a:ext>
            </a:extLst>
          </p:cNvPr>
          <p:cNvSpPr>
            <a:spLocks noGrp="1"/>
          </p:cNvSpPr>
          <p:nvPr>
            <p:ph type="title"/>
          </p:nvPr>
        </p:nvSpPr>
        <p:spPr>
          <a:xfrm>
            <a:off x="838200" y="837488"/>
            <a:ext cx="10515600" cy="957129"/>
          </a:xfrm>
        </p:spPr>
        <p:txBody>
          <a:bodyPr>
            <a:normAutofit/>
          </a:bodyPr>
          <a:lstStyle/>
          <a:p>
            <a:pPr algn="ctr"/>
            <a:r>
              <a:rPr lang="en-US" sz="5400" b="1" dirty="0">
                <a:latin typeface="Times New Roman" panose="02020603050405020304" pitchFamily="18" charset="0"/>
                <a:cs typeface="Times New Roman" panose="02020603050405020304" pitchFamily="18" charset="0"/>
              </a:rPr>
              <a:t>SECTION 3</a:t>
            </a:r>
            <a:endParaRPr lang="en-US" sz="5400" dirty="0"/>
          </a:p>
        </p:txBody>
      </p:sp>
      <p:sp>
        <p:nvSpPr>
          <p:cNvPr id="3" name="Content Placeholder 2">
            <a:extLst>
              <a:ext uri="{FF2B5EF4-FFF2-40B4-BE49-F238E27FC236}">
                <a16:creationId xmlns:a16="http://schemas.microsoft.com/office/drawing/2014/main" id="{DEC2A924-53A9-E232-F25A-DE51B86C21D9}"/>
              </a:ext>
            </a:extLst>
          </p:cNvPr>
          <p:cNvSpPr>
            <a:spLocks noGrp="1"/>
          </p:cNvSpPr>
          <p:nvPr>
            <p:ph idx="1"/>
          </p:nvPr>
        </p:nvSpPr>
        <p:spPr>
          <a:xfrm>
            <a:off x="838200" y="1982624"/>
            <a:ext cx="10515600" cy="4245563"/>
          </a:xfrm>
        </p:spPr>
        <p:txBody>
          <a:bodyPr/>
          <a:lstStyle/>
          <a:p>
            <a:pPr marL="0" indent="0" eaLnBrk="1" hangingPunct="1">
              <a:spcBef>
                <a:spcPct val="0"/>
              </a:spcBef>
              <a:buClrTx/>
              <a:buFont typeface="Wingdings 2" panose="05020102010507070707" pitchFamily="18" charset="2"/>
              <a:buNone/>
              <a:defRPr/>
            </a:pPr>
            <a:r>
              <a:rPr lang="en-US" altLang="en-US" sz="2800" u="sng" spc="0" dirty="0">
                <a:latin typeface="Tahoma" pitchFamily="34" charset="0"/>
              </a:rPr>
              <a:t>Sub-Recipient’s Requirements and Responsibilities-Continues</a:t>
            </a:r>
          </a:p>
          <a:p>
            <a:pPr marL="0" indent="0" eaLnBrk="1" hangingPunct="1">
              <a:spcBef>
                <a:spcPct val="0"/>
              </a:spcBef>
              <a:buClrTx/>
              <a:buFont typeface="Wingdings 2" panose="05020102010507070707" pitchFamily="18" charset="2"/>
              <a:buNone/>
              <a:defRPr/>
            </a:pPr>
            <a:endParaRPr lang="en-US" altLang="en-US" sz="2800" u="sng" spc="0" dirty="0">
              <a:latin typeface="Tahoma" pitchFamily="34" charset="0"/>
            </a:endParaRPr>
          </a:p>
          <a:p>
            <a:pPr marL="0" indent="0" eaLnBrk="1" hangingPunct="1">
              <a:spcBef>
                <a:spcPct val="0"/>
              </a:spcBef>
              <a:buClrTx/>
              <a:buFont typeface="Wingdings 2" panose="05020102010507070707" pitchFamily="18" charset="2"/>
              <a:buNone/>
              <a:defRPr/>
            </a:pPr>
            <a:endParaRPr lang="en-US" altLang="en-US" sz="1000" spc="0" dirty="0">
              <a:latin typeface="Tahoma" pitchFamily="34" charset="0"/>
            </a:endParaRPr>
          </a:p>
          <a:p>
            <a:pPr marL="457200" indent="-457200" eaLnBrk="1" hangingPunct="1">
              <a:spcBef>
                <a:spcPct val="0"/>
              </a:spcBef>
              <a:buClrTx/>
              <a:buFont typeface="Wingdings 2" panose="05020102010507070707" pitchFamily="18" charset="2"/>
              <a:buChar char="E"/>
              <a:defRPr/>
            </a:pPr>
            <a:r>
              <a:rPr lang="en-US" altLang="en-US" sz="2800" spc="0" dirty="0">
                <a:latin typeface="Tahoma" pitchFamily="34" charset="0"/>
              </a:rPr>
              <a:t>Incorporate the Section 3 Clause in all solicitations and contracts.</a:t>
            </a:r>
          </a:p>
          <a:p>
            <a:pPr marL="457200" indent="-457200" eaLnBrk="1" hangingPunct="1">
              <a:spcBef>
                <a:spcPct val="0"/>
              </a:spcBef>
              <a:buClrTx/>
              <a:buFont typeface="Wingdings 2" panose="05020102010507070707" pitchFamily="18" charset="2"/>
              <a:buChar char="E"/>
              <a:defRPr/>
            </a:pPr>
            <a:endParaRPr lang="en-US" altLang="en-US" sz="2800" spc="0" dirty="0">
              <a:latin typeface="Tahoma" pitchFamily="34" charset="0"/>
            </a:endParaRPr>
          </a:p>
          <a:p>
            <a:pPr marL="457200" indent="-457200" eaLnBrk="1" hangingPunct="1">
              <a:spcBef>
                <a:spcPct val="0"/>
              </a:spcBef>
              <a:buClrTx/>
              <a:buFont typeface="Wingdings 2" panose="05020102010507070707" pitchFamily="18" charset="2"/>
              <a:buChar char=""/>
              <a:defRPr/>
            </a:pPr>
            <a:r>
              <a:rPr lang="en-US" altLang="en-US" sz="2800" spc="0" dirty="0">
                <a:latin typeface="Tahoma" pitchFamily="34" charset="0"/>
              </a:rPr>
              <a:t>Document, document, document – Document actions taken to comply with Section 3</a:t>
            </a:r>
          </a:p>
          <a:p>
            <a:pPr marL="457200" indent="-457200" eaLnBrk="1" hangingPunct="1">
              <a:spcBef>
                <a:spcPct val="0"/>
              </a:spcBef>
              <a:buClrTx/>
              <a:buFont typeface="Wingdings 2" panose="05020102010507070707" pitchFamily="18" charset="2"/>
              <a:buChar char=""/>
              <a:defRPr/>
            </a:pPr>
            <a:endParaRPr lang="en-US" altLang="en-US" sz="2800" spc="0" dirty="0">
              <a:latin typeface="Tahoma" pitchFamily="34" charset="0"/>
            </a:endParaRPr>
          </a:p>
          <a:p>
            <a:pPr marL="457200" indent="-457200" eaLnBrk="1" hangingPunct="1">
              <a:spcBef>
                <a:spcPct val="0"/>
              </a:spcBef>
              <a:buClrTx/>
              <a:buFont typeface="Wingdings 2" panose="05020102010507070707" pitchFamily="18" charset="2"/>
              <a:buChar char=""/>
              <a:defRPr/>
            </a:pPr>
            <a:r>
              <a:rPr lang="en-US" altLang="en-US" sz="2800" spc="0" dirty="0">
                <a:latin typeface="Tahoma" pitchFamily="34" charset="0"/>
              </a:rPr>
              <a:t>Submit Section 3 Annual Summary Report – Form 60002A</a:t>
            </a:r>
          </a:p>
          <a:p>
            <a:endParaRPr lang="en-US" dirty="0"/>
          </a:p>
        </p:txBody>
      </p:sp>
    </p:spTree>
    <p:extLst>
      <p:ext uri="{BB962C8B-B14F-4D97-AF65-F5344CB8AC3E}">
        <p14:creationId xmlns:p14="http://schemas.microsoft.com/office/powerpoint/2010/main" val="2355153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AC29-CCC6-E5EC-3DEA-272EFBA4DDF8}"/>
              </a:ext>
            </a:extLst>
          </p:cNvPr>
          <p:cNvSpPr>
            <a:spLocks noGrp="1"/>
          </p:cNvSpPr>
          <p:nvPr>
            <p:ph type="title"/>
          </p:nvPr>
        </p:nvSpPr>
        <p:spPr>
          <a:xfrm>
            <a:off x="838200" y="794760"/>
            <a:ext cx="10515600" cy="999858"/>
          </a:xfrm>
        </p:spPr>
        <p:txBody>
          <a:bodyPr>
            <a:normAutofit/>
          </a:bodyPr>
          <a:lstStyle/>
          <a:p>
            <a:pPr algn="ctr"/>
            <a:r>
              <a:rPr lang="en-US" sz="5400" b="1" dirty="0">
                <a:latin typeface="Times New Roman" panose="02020603050405020304" pitchFamily="18" charset="0"/>
                <a:cs typeface="Times New Roman" panose="02020603050405020304" pitchFamily="18" charset="0"/>
              </a:rPr>
              <a:t>SECTION 3</a:t>
            </a:r>
            <a:endParaRPr lang="en-US" sz="5400" dirty="0"/>
          </a:p>
        </p:txBody>
      </p:sp>
      <p:sp>
        <p:nvSpPr>
          <p:cNvPr id="3" name="Content Placeholder 2">
            <a:extLst>
              <a:ext uri="{FF2B5EF4-FFF2-40B4-BE49-F238E27FC236}">
                <a16:creationId xmlns:a16="http://schemas.microsoft.com/office/drawing/2014/main" id="{190C4B7B-981F-FD28-26DE-96D0D87ED2E5}"/>
              </a:ext>
            </a:extLst>
          </p:cNvPr>
          <p:cNvSpPr>
            <a:spLocks noGrp="1"/>
          </p:cNvSpPr>
          <p:nvPr>
            <p:ph idx="1"/>
          </p:nvPr>
        </p:nvSpPr>
        <p:spPr>
          <a:xfrm>
            <a:off x="838200" y="1734796"/>
            <a:ext cx="10515600" cy="4493391"/>
          </a:xfrm>
        </p:spPr>
        <p:txBody>
          <a:bodyPr/>
          <a:lstStyle/>
          <a:p>
            <a:pPr marL="45720" indent="0" algn="ctr" eaLnBrk="1" fontAlgn="auto" hangingPunct="1">
              <a:spcAft>
                <a:spcPts val="0"/>
              </a:spcAft>
              <a:buFont typeface="Wingdings 2" panose="05020102010507070707" pitchFamily="18" charset="2"/>
              <a:buNone/>
              <a:defRPr/>
            </a:pPr>
            <a:r>
              <a:rPr lang="en-US" sz="4000" dirty="0">
                <a:latin typeface="Tahoma" panose="020B0604030504040204" pitchFamily="34" charset="0"/>
                <a:ea typeface="Tahoma" panose="020B0604030504040204" pitchFamily="34" charset="0"/>
                <a:cs typeface="Tahoma" panose="020B0604030504040204" pitchFamily="34" charset="0"/>
              </a:rPr>
              <a:t>ACTIONS OF GOOD FAITH EFFORT</a:t>
            </a:r>
          </a:p>
          <a:p>
            <a:pPr marL="45720" indent="0" algn="ctr" eaLnBrk="1" fontAlgn="auto" hangingPunct="1">
              <a:spcAft>
                <a:spcPts val="0"/>
              </a:spcAft>
              <a:buFont typeface="Wingdings 2" panose="05020102010507070707" pitchFamily="18" charset="2"/>
              <a:buNone/>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388620" indent="-342900" eaLnBrk="1" fontAlgn="auto" hangingPunct="1">
              <a:lnSpc>
                <a:spcPts val="2400"/>
              </a:lnSpc>
              <a:spcAft>
                <a:spcPts val="0"/>
              </a:spcAft>
              <a:buFont typeface="Symbol" panose="05050102010706020507" pitchFamily="18" charset="2"/>
              <a:buChar char=""/>
              <a:defRPr/>
            </a:pPr>
            <a:r>
              <a:rPr lang="en-US" sz="2800" dirty="0">
                <a:latin typeface="Tahoma" panose="020B0604030504040204" pitchFamily="34" charset="0"/>
                <a:ea typeface="Tahoma" panose="020B0604030504040204" pitchFamily="34" charset="0"/>
                <a:cs typeface="Tahoma" panose="020B0604030504040204" pitchFamily="34" charset="0"/>
              </a:rPr>
              <a:t>Advertise in local newspaper</a:t>
            </a:r>
          </a:p>
          <a:p>
            <a:pPr marL="388620" indent="-342900" eaLnBrk="1" fontAlgn="auto" hangingPunct="1">
              <a:lnSpc>
                <a:spcPts val="2400"/>
              </a:lnSpc>
              <a:spcAft>
                <a:spcPts val="0"/>
              </a:spcAft>
              <a:buFont typeface="Symbol" panose="05050102010706020507" pitchFamily="18" charset="2"/>
              <a:buChar char=""/>
              <a:defRPr/>
            </a:pPr>
            <a:endParaRPr lang="en-US" sz="2800" dirty="0">
              <a:latin typeface="Tahoma" panose="020B0604030504040204" pitchFamily="34" charset="0"/>
              <a:ea typeface="Tahoma" panose="020B0604030504040204" pitchFamily="34" charset="0"/>
              <a:cs typeface="Tahoma" panose="020B0604030504040204" pitchFamily="34" charset="0"/>
            </a:endParaRPr>
          </a:p>
          <a:p>
            <a:pPr marL="388620" indent="-342900" eaLnBrk="1" fontAlgn="auto" hangingPunct="1">
              <a:lnSpc>
                <a:spcPts val="2400"/>
              </a:lnSpc>
              <a:spcAft>
                <a:spcPts val="0"/>
              </a:spcAft>
              <a:buFont typeface="Symbol" panose="05050102010706020507" pitchFamily="18" charset="2"/>
              <a:buChar char=""/>
              <a:defRPr/>
            </a:pPr>
            <a:r>
              <a:rPr lang="en-US" sz="2800" dirty="0">
                <a:latin typeface="Tahoma" panose="020B0604030504040204" pitchFamily="34" charset="0"/>
                <a:ea typeface="Tahoma" panose="020B0604030504040204" pitchFamily="34" charset="0"/>
                <a:cs typeface="Tahoma" panose="020B0604030504040204" pitchFamily="34" charset="0"/>
              </a:rPr>
              <a:t>Placing a notice of commitments under Section 3 at the project site or where applications for training and employment are taken</a:t>
            </a:r>
          </a:p>
          <a:p>
            <a:pPr marL="388620" indent="-342900" eaLnBrk="1" fontAlgn="auto" hangingPunct="1">
              <a:lnSpc>
                <a:spcPts val="2400"/>
              </a:lnSpc>
              <a:spcAft>
                <a:spcPts val="0"/>
              </a:spcAft>
              <a:buFont typeface="Symbol" panose="05050102010706020507" pitchFamily="18" charset="2"/>
              <a:buChar char=""/>
              <a:defRPr/>
            </a:pPr>
            <a:endParaRPr lang="en-US" sz="2800" dirty="0">
              <a:latin typeface="Tahoma" panose="020B0604030504040204" pitchFamily="34" charset="0"/>
              <a:ea typeface="Tahoma" panose="020B0604030504040204" pitchFamily="34" charset="0"/>
              <a:cs typeface="Tahoma" panose="020B0604030504040204" pitchFamily="34" charset="0"/>
            </a:endParaRPr>
          </a:p>
          <a:p>
            <a:pPr marL="388620" indent="-342900" eaLnBrk="1" fontAlgn="auto" hangingPunct="1">
              <a:lnSpc>
                <a:spcPts val="2400"/>
              </a:lnSpc>
              <a:spcAft>
                <a:spcPts val="0"/>
              </a:spcAft>
              <a:buFont typeface="Symbol" panose="05050102010706020507" pitchFamily="18" charset="2"/>
              <a:buChar char=""/>
              <a:defRPr/>
            </a:pPr>
            <a:r>
              <a:rPr lang="en-US" sz="2800" dirty="0">
                <a:latin typeface="Tahoma" panose="020B0604030504040204" pitchFamily="34" charset="0"/>
                <a:ea typeface="Tahoma" panose="020B0604030504040204" pitchFamily="34" charset="0"/>
                <a:cs typeface="Tahoma" panose="020B0604030504040204" pitchFamily="34" charset="0"/>
              </a:rPr>
              <a:t>Contacting local job training centers, employment service agencies and community organizations</a:t>
            </a:r>
          </a:p>
          <a:p>
            <a:endParaRPr lang="en-US" dirty="0"/>
          </a:p>
        </p:txBody>
      </p:sp>
    </p:spTree>
    <p:extLst>
      <p:ext uri="{BB962C8B-B14F-4D97-AF65-F5344CB8AC3E}">
        <p14:creationId xmlns:p14="http://schemas.microsoft.com/office/powerpoint/2010/main" val="1731134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3E43-B920-DE20-4944-5A3C85299599}"/>
              </a:ext>
            </a:extLst>
          </p:cNvPr>
          <p:cNvSpPr>
            <a:spLocks noGrp="1"/>
          </p:cNvSpPr>
          <p:nvPr>
            <p:ph type="title"/>
          </p:nvPr>
        </p:nvSpPr>
        <p:spPr>
          <a:xfrm>
            <a:off x="838200" y="777667"/>
            <a:ext cx="10515600" cy="811851"/>
          </a:xfrm>
        </p:spPr>
        <p:txBody>
          <a:bodyPr>
            <a:noAutofit/>
          </a:bodyPr>
          <a:lstStyle/>
          <a:p>
            <a:pPr algn="ctr"/>
            <a:r>
              <a:rPr lang="en-US" sz="5400" b="1" dirty="0">
                <a:latin typeface="Times New Roman" panose="02020603050405020304" pitchFamily="18" charset="0"/>
                <a:cs typeface="Times New Roman" panose="02020603050405020304" pitchFamily="18" charset="0"/>
              </a:rPr>
              <a:t>SECTION 3</a:t>
            </a:r>
            <a:endParaRPr lang="en-US" sz="5400" dirty="0"/>
          </a:p>
        </p:txBody>
      </p:sp>
      <p:sp>
        <p:nvSpPr>
          <p:cNvPr id="3" name="Content Placeholder 2">
            <a:extLst>
              <a:ext uri="{FF2B5EF4-FFF2-40B4-BE49-F238E27FC236}">
                <a16:creationId xmlns:a16="http://schemas.microsoft.com/office/drawing/2014/main" id="{F396F5F8-77AB-34EE-F8F6-736047FD9B86}"/>
              </a:ext>
            </a:extLst>
          </p:cNvPr>
          <p:cNvSpPr>
            <a:spLocks noGrp="1"/>
          </p:cNvSpPr>
          <p:nvPr>
            <p:ph idx="1"/>
          </p:nvPr>
        </p:nvSpPr>
        <p:spPr>
          <a:xfrm>
            <a:off x="838200" y="1939895"/>
            <a:ext cx="10515600" cy="4288292"/>
          </a:xfrm>
        </p:spPr>
        <p:txBody>
          <a:bodyPr/>
          <a:lstStyle/>
          <a:p>
            <a:pPr marL="45720" indent="0" eaLnBrk="1" fontAlgn="auto" hangingPunct="1">
              <a:spcAft>
                <a:spcPts val="0"/>
              </a:spcAft>
              <a:buFont typeface="Wingdings 2" panose="05020102010507070707" pitchFamily="18" charset="2"/>
              <a:buNone/>
              <a:defRPr/>
            </a:pPr>
            <a:r>
              <a:rPr lang="en-US" sz="3600" dirty="0">
                <a:latin typeface="Tahoma" panose="020B0604030504040204" pitchFamily="34" charset="0"/>
                <a:ea typeface="Tahoma" panose="020B0604030504040204" pitchFamily="34" charset="0"/>
                <a:cs typeface="Tahoma" panose="020B0604030504040204" pitchFamily="34" charset="0"/>
              </a:rPr>
              <a:t>ACTIONS OF GOOD FAITH EFFORT-Cont.</a:t>
            </a:r>
          </a:p>
          <a:p>
            <a:pPr marL="45720" indent="0" algn="ctr" eaLnBrk="1" fontAlgn="auto" hangingPunct="1">
              <a:spcAft>
                <a:spcPts val="0"/>
              </a:spcAft>
              <a:buFont typeface="Wingdings 2" panose="05020102010507070707" pitchFamily="18" charset="2"/>
              <a:buNone/>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45720" indent="0" algn="ctr" eaLnBrk="1" fontAlgn="auto" hangingPunct="1">
              <a:spcAft>
                <a:spcPts val="0"/>
              </a:spcAft>
              <a:buFont typeface="Wingdings 2" panose="05020102010507070707" pitchFamily="18" charset="2"/>
              <a:buNone/>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388620" indent="-342900" eaLnBrk="1" fontAlgn="auto" hangingPunct="1">
              <a:lnSpc>
                <a:spcPts val="2400"/>
              </a:lnSpc>
              <a:spcAft>
                <a:spcPts val="0"/>
              </a:spcAft>
              <a:buClr>
                <a:schemeClr val="tx2">
                  <a:lumMod val="75000"/>
                </a:schemeClr>
              </a:buClr>
              <a:buFont typeface="Symbol" panose="05050102010706020507" pitchFamily="18" charset="2"/>
              <a:buChar char=""/>
              <a:defRPr/>
            </a:pPr>
            <a:r>
              <a:rPr lang="en-US" sz="2800" dirty="0">
                <a:latin typeface="Tahoma" panose="020B0604030504040204" pitchFamily="34" charset="0"/>
                <a:ea typeface="Tahoma" panose="020B0604030504040204" pitchFamily="34" charset="0"/>
                <a:cs typeface="Tahoma" panose="020B0604030504040204" pitchFamily="34" charset="0"/>
              </a:rPr>
              <a:t>Keeping a list of Section 3 area residents who apply on their own or by referral for available positions</a:t>
            </a:r>
          </a:p>
          <a:p>
            <a:pPr marL="388620" indent="-342900" eaLnBrk="1" fontAlgn="auto" hangingPunct="1">
              <a:lnSpc>
                <a:spcPts val="2400"/>
              </a:lnSpc>
              <a:spcAft>
                <a:spcPts val="0"/>
              </a:spcAft>
              <a:buClr>
                <a:srgbClr val="008A43"/>
              </a:buClr>
              <a:buFont typeface="Symbol" panose="05050102010706020507" pitchFamily="18" charset="2"/>
              <a:buChar char=""/>
              <a:defRPr/>
            </a:pPr>
            <a:endParaRPr lang="en-US" sz="2800" dirty="0">
              <a:latin typeface="Tahoma" panose="020B0604030504040204" pitchFamily="34" charset="0"/>
              <a:ea typeface="Tahoma" panose="020B0604030504040204" pitchFamily="34" charset="0"/>
              <a:cs typeface="Tahoma" panose="020B0604030504040204" pitchFamily="34" charset="0"/>
            </a:endParaRPr>
          </a:p>
          <a:p>
            <a:pPr marL="388620" indent="-342900" eaLnBrk="1" fontAlgn="auto" hangingPunct="1">
              <a:lnSpc>
                <a:spcPts val="2400"/>
              </a:lnSpc>
              <a:spcAft>
                <a:spcPts val="0"/>
              </a:spcAft>
              <a:buClr>
                <a:schemeClr val="tx2">
                  <a:lumMod val="75000"/>
                </a:schemeClr>
              </a:buClr>
              <a:buFont typeface="Symbol" panose="05050102010706020507" pitchFamily="18" charset="2"/>
              <a:buChar char=""/>
              <a:defRPr/>
            </a:pPr>
            <a:r>
              <a:rPr lang="en-US" sz="2800" dirty="0">
                <a:latin typeface="Tahoma" panose="020B0604030504040204" pitchFamily="34" charset="0"/>
                <a:ea typeface="Tahoma" panose="020B0604030504040204" pitchFamily="34" charset="0"/>
                <a:cs typeface="Tahoma" panose="020B0604030504040204" pitchFamily="34" charset="0"/>
              </a:rPr>
              <a:t>Selection of Section 3 area residents training and employment positions</a:t>
            </a:r>
          </a:p>
          <a:p>
            <a:endParaRPr lang="en-US" dirty="0"/>
          </a:p>
        </p:txBody>
      </p:sp>
    </p:spTree>
    <p:extLst>
      <p:ext uri="{BB962C8B-B14F-4D97-AF65-F5344CB8AC3E}">
        <p14:creationId xmlns:p14="http://schemas.microsoft.com/office/powerpoint/2010/main" val="4252883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388A-CABF-0C85-572E-7A12DF84F059}"/>
              </a:ext>
            </a:extLst>
          </p:cNvPr>
          <p:cNvSpPr>
            <a:spLocks noGrp="1"/>
          </p:cNvSpPr>
          <p:nvPr>
            <p:ph type="title"/>
          </p:nvPr>
        </p:nvSpPr>
        <p:spPr>
          <a:xfrm>
            <a:off x="838200" y="3298677"/>
            <a:ext cx="10515600" cy="3204673"/>
          </a:xfrm>
        </p:spPr>
        <p:txBody>
          <a:bodyPr>
            <a:normAutofit fontScale="90000"/>
          </a:bodyPr>
          <a:lstStyle/>
          <a:p>
            <a:r>
              <a:rPr lang="en-US" sz="5400" b="1" dirty="0">
                <a:latin typeface="+mj-lt"/>
              </a:rPr>
              <a:t>2024 </a:t>
            </a:r>
            <a:br>
              <a:rPr lang="en-US" sz="5400" b="1" dirty="0">
                <a:latin typeface="+mj-lt"/>
              </a:rPr>
            </a:br>
            <a:r>
              <a:rPr lang="en-US" sz="5400" b="1" dirty="0">
                <a:latin typeface="+mj-lt"/>
              </a:rPr>
              <a:t>Homeowner Rehabilitation Implementation </a:t>
            </a:r>
            <a:br>
              <a:rPr lang="en-US" sz="5400" b="1" dirty="0">
                <a:latin typeface="+mj-lt"/>
              </a:rPr>
            </a:br>
            <a:r>
              <a:rPr lang="en-US" sz="5400" b="1" dirty="0">
                <a:latin typeface="+mj-lt"/>
              </a:rPr>
              <a:t>Process</a:t>
            </a:r>
            <a:br>
              <a:rPr lang="en-US" sz="4000" b="1" dirty="0">
                <a:latin typeface="+mj-lt"/>
              </a:rPr>
            </a:br>
            <a:endParaRPr lang="en-US" b="1" dirty="0"/>
          </a:p>
        </p:txBody>
      </p:sp>
    </p:spTree>
    <p:extLst>
      <p:ext uri="{BB962C8B-B14F-4D97-AF65-F5344CB8AC3E}">
        <p14:creationId xmlns:p14="http://schemas.microsoft.com/office/powerpoint/2010/main" val="2075046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5FB4-8169-7015-3697-24ACE6D4051B}"/>
              </a:ext>
            </a:extLst>
          </p:cNvPr>
          <p:cNvSpPr>
            <a:spLocks noGrp="1"/>
          </p:cNvSpPr>
          <p:nvPr>
            <p:ph type="title"/>
          </p:nvPr>
        </p:nvSpPr>
        <p:spPr/>
        <p:txBody>
          <a:bodyPr>
            <a:normAutofit/>
          </a:bodyPr>
          <a:lstStyle/>
          <a:p>
            <a:pPr algn="ctr"/>
            <a:r>
              <a:rPr lang="en-US" sz="6600" b="1" dirty="0"/>
              <a:t>NOTICE TO PROCEED</a:t>
            </a:r>
          </a:p>
        </p:txBody>
      </p:sp>
    </p:spTree>
    <p:extLst>
      <p:ext uri="{BB962C8B-B14F-4D97-AF65-F5344CB8AC3E}">
        <p14:creationId xmlns:p14="http://schemas.microsoft.com/office/powerpoint/2010/main" val="4121915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1FF1-F5D2-D769-2D49-4426A2E1E22E}"/>
              </a:ext>
            </a:extLst>
          </p:cNvPr>
          <p:cNvSpPr>
            <a:spLocks noGrp="1"/>
          </p:cNvSpPr>
          <p:nvPr>
            <p:ph type="title"/>
          </p:nvPr>
        </p:nvSpPr>
        <p:spPr>
          <a:xfrm>
            <a:off x="838200" y="922946"/>
            <a:ext cx="10515600" cy="640933"/>
          </a:xfrm>
        </p:spPr>
        <p:txBody>
          <a:bodyPr>
            <a:noAutofit/>
          </a:bodyPr>
          <a:lstStyle/>
          <a:p>
            <a:pPr algn="ctr"/>
            <a:r>
              <a:rPr lang="en-US" b="1" dirty="0">
                <a:latin typeface="Times New Roman" panose="02020603050405020304" pitchFamily="18" charset="0"/>
                <a:cs typeface="Times New Roman" panose="02020603050405020304" pitchFamily="18" charset="0"/>
              </a:rPr>
              <a:t>NOTICE TO PROCEED</a:t>
            </a:r>
          </a:p>
        </p:txBody>
      </p:sp>
      <p:sp>
        <p:nvSpPr>
          <p:cNvPr id="3" name="Content Placeholder 2">
            <a:extLst>
              <a:ext uri="{FF2B5EF4-FFF2-40B4-BE49-F238E27FC236}">
                <a16:creationId xmlns:a16="http://schemas.microsoft.com/office/drawing/2014/main" id="{F25C6C74-0C3C-9D76-1C00-532C0D9F26C6}"/>
              </a:ext>
            </a:extLst>
          </p:cNvPr>
          <p:cNvSpPr>
            <a:spLocks noGrp="1"/>
          </p:cNvSpPr>
          <p:nvPr>
            <p:ph idx="1"/>
          </p:nvPr>
        </p:nvSpPr>
        <p:spPr>
          <a:xfrm>
            <a:off x="838200" y="1786071"/>
            <a:ext cx="10515600" cy="4442116"/>
          </a:xfrm>
        </p:spPr>
        <p:txBody>
          <a:bodyPr>
            <a:normAutofit fontScale="92500" lnSpcReduction="10000"/>
          </a:bodyPr>
          <a:lstStyle/>
          <a:p>
            <a:pPr marL="0" indent="0" algn="ctr" eaLnBrk="1" hangingPunct="1">
              <a:buNone/>
              <a:defRPr/>
            </a:pPr>
            <a:r>
              <a:rPr lang="en-US" altLang="en-US" sz="3500" b="1" dirty="0">
                <a:latin typeface="Tahoma" panose="020B0604030504040204" pitchFamily="34" charset="0"/>
                <a:ea typeface="Tahoma" panose="020B0604030504040204" pitchFamily="34" charset="0"/>
                <a:cs typeface="Tahoma" panose="020B0604030504040204" pitchFamily="34" charset="0"/>
              </a:rPr>
              <a:t>Required Documents for Issuance of </a:t>
            </a:r>
          </a:p>
          <a:p>
            <a:pPr marL="0" indent="0" algn="ctr" eaLnBrk="1" hangingPunct="1">
              <a:buNone/>
              <a:defRPr/>
            </a:pPr>
            <a:r>
              <a:rPr lang="en-US" altLang="en-US" sz="3500" b="1" dirty="0">
                <a:latin typeface="Tahoma" panose="020B0604030504040204" pitchFamily="34" charset="0"/>
                <a:ea typeface="Tahoma" panose="020B0604030504040204" pitchFamily="34" charset="0"/>
                <a:cs typeface="Tahoma" panose="020B0604030504040204" pitchFamily="34" charset="0"/>
              </a:rPr>
              <a:t> Notice to Proceed</a:t>
            </a:r>
            <a:endParaRPr lang="en-US" altLang="en-US" sz="3000" b="1" dirty="0">
              <a:latin typeface="Tahoma" panose="020B0604030504040204" pitchFamily="34" charset="0"/>
              <a:ea typeface="Tahoma" panose="020B0604030504040204" pitchFamily="34" charset="0"/>
              <a:cs typeface="Tahoma" panose="020B0604030504040204" pitchFamily="34" charset="0"/>
            </a:endParaRPr>
          </a:p>
          <a:p>
            <a:pPr eaLnBrk="1" hangingPunct="1">
              <a:defRPr/>
            </a:pPr>
            <a:endParaRPr lang="en-US" altLang="en-US" sz="1500" b="1" dirty="0">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Title Opinion for each homeowner</a:t>
            </a:r>
          </a:p>
          <a:p>
            <a:pPr marL="457200" indent="-457200" eaLnBrk="1" hangingPunct="1">
              <a:buFont typeface="Arial" panose="020B0604020202020204" pitchFamily="34" charset="0"/>
              <a:buChar char="•"/>
              <a:defRPr/>
            </a:pPr>
            <a:r>
              <a:rPr lang="en-US" altLang="en-US" sz="2800" dirty="0">
                <a:latin typeface="Tahoma" pitchFamily="34" charset="0"/>
                <a:cs typeface="+mn-cs"/>
              </a:rPr>
              <a:t>Survey – Reconstruction/Replacement units only</a:t>
            </a:r>
          </a:p>
          <a:p>
            <a:pPr marL="457200" indent="-457200" eaLnBrk="1" hangingPunct="1">
              <a:buFont typeface="Arial" panose="020B0604020202020204" pitchFamily="34" charset="0"/>
              <a:buChar char="•"/>
              <a:defRPr/>
            </a:pPr>
            <a:r>
              <a:rPr lang="en-US" altLang="en-US" sz="2800" dirty="0">
                <a:latin typeface="Tahoma" pitchFamily="34" charset="0"/>
                <a:cs typeface="+mn-cs"/>
              </a:rPr>
              <a:t>Copies of all bids</a:t>
            </a:r>
          </a:p>
          <a:p>
            <a:pPr marL="457200" indent="-457200" eaLnBrk="1" hangingPunct="1">
              <a:buFont typeface="Arial" panose="020B0604020202020204" pitchFamily="34" charset="0"/>
              <a:buChar char="•"/>
              <a:defRPr/>
            </a:pPr>
            <a:r>
              <a:rPr lang="en-US" altLang="en-US" sz="2800" dirty="0">
                <a:latin typeface="Tahoma" pitchFamily="34" charset="0"/>
                <a:cs typeface="+mn-cs"/>
              </a:rPr>
              <a:t>Bid Tabulation</a:t>
            </a:r>
          </a:p>
          <a:p>
            <a:pPr marL="457200" indent="-457200" eaLnBrk="1" hangingPunct="1">
              <a:buFont typeface="Arial" panose="020B0604020202020204" pitchFamily="34" charset="0"/>
              <a:buChar char="•"/>
              <a:defRPr/>
            </a:pPr>
            <a:r>
              <a:rPr lang="en-US" altLang="en-US" sz="2800" dirty="0">
                <a:latin typeface="Tahoma" pitchFamily="34" charset="0"/>
                <a:cs typeface="+mn-cs"/>
              </a:rPr>
              <a:t>Current copy of Contractor’s License</a:t>
            </a:r>
          </a:p>
          <a:p>
            <a:pPr marL="457200" indent="-457200" eaLnBrk="1" hangingPunct="1">
              <a:buFont typeface="Arial" panose="020B0604020202020204" pitchFamily="34" charset="0"/>
              <a:buChar char="•"/>
              <a:defRPr/>
            </a:pPr>
            <a:r>
              <a:rPr lang="en-US" altLang="en-US" sz="2800" dirty="0">
                <a:latin typeface="Tahoma" pitchFamily="34" charset="0"/>
                <a:cs typeface="+mn-cs"/>
              </a:rPr>
              <a:t>Contractor’s Clearance</a:t>
            </a:r>
          </a:p>
          <a:p>
            <a:pPr marL="457200" indent="-457200" eaLnBrk="1" hangingPunct="1">
              <a:buFont typeface="Arial" panose="020B0604020202020204" pitchFamily="34" charset="0"/>
              <a:buChar char="•"/>
              <a:defRPr/>
            </a:pPr>
            <a:r>
              <a:rPr lang="en-US" altLang="en-US" sz="2800" dirty="0">
                <a:latin typeface="Tahoma" pitchFamily="34" charset="0"/>
                <a:cs typeface="+mn-cs"/>
              </a:rPr>
              <a:t>Proof of Workmen’s Compensation Insurance, if applicable</a:t>
            </a:r>
          </a:p>
          <a:p>
            <a:endParaRPr lang="en-US" dirty="0"/>
          </a:p>
        </p:txBody>
      </p:sp>
    </p:spTree>
    <p:extLst>
      <p:ext uri="{BB962C8B-B14F-4D97-AF65-F5344CB8AC3E}">
        <p14:creationId xmlns:p14="http://schemas.microsoft.com/office/powerpoint/2010/main" val="2770736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E5F8-D298-2CAA-A1EC-34B0D4323089}"/>
              </a:ext>
            </a:extLst>
          </p:cNvPr>
          <p:cNvSpPr>
            <a:spLocks noGrp="1"/>
          </p:cNvSpPr>
          <p:nvPr>
            <p:ph type="title"/>
          </p:nvPr>
        </p:nvSpPr>
        <p:spPr>
          <a:xfrm>
            <a:off x="838200" y="880218"/>
            <a:ext cx="10515600" cy="820396"/>
          </a:xfrm>
        </p:spPr>
        <p:txBody>
          <a:bodyPr/>
          <a:lstStyle/>
          <a:p>
            <a:pPr algn="ctr"/>
            <a:r>
              <a:rPr lang="en-US" b="1" dirty="0">
                <a:latin typeface="Times New Roman" panose="02020603050405020304" pitchFamily="18" charset="0"/>
                <a:cs typeface="Times New Roman" panose="02020603050405020304" pitchFamily="18" charset="0"/>
              </a:rPr>
              <a:t>NOTICE TO PROCEED</a:t>
            </a:r>
            <a:endParaRPr lang="en-US" dirty="0"/>
          </a:p>
        </p:txBody>
      </p:sp>
      <p:sp>
        <p:nvSpPr>
          <p:cNvPr id="3" name="Content Placeholder 2">
            <a:extLst>
              <a:ext uri="{FF2B5EF4-FFF2-40B4-BE49-F238E27FC236}">
                <a16:creationId xmlns:a16="http://schemas.microsoft.com/office/drawing/2014/main" id="{42389D28-5ACE-FFD8-3B98-8E3EAE6934CD}"/>
              </a:ext>
            </a:extLst>
          </p:cNvPr>
          <p:cNvSpPr>
            <a:spLocks noGrp="1"/>
          </p:cNvSpPr>
          <p:nvPr>
            <p:ph idx="1"/>
          </p:nvPr>
        </p:nvSpPr>
        <p:spPr>
          <a:xfrm>
            <a:off x="444381" y="1768979"/>
            <a:ext cx="11323177" cy="4459208"/>
          </a:xfrm>
        </p:spPr>
        <p:txBody>
          <a:bodyPr/>
          <a:lstStyle/>
          <a:p>
            <a:pPr eaLnBrk="1" hangingPunct="1">
              <a:defRPr/>
            </a:pPr>
            <a:r>
              <a:rPr lang="en-US" altLang="en-US" sz="2800" dirty="0">
                <a:latin typeface="Tahoma" pitchFamily="34" charset="0"/>
                <a:cs typeface="+mn-cs"/>
              </a:rPr>
              <a:t>Documents Required for Issuance  of a Notice to Proceed – (Cont’d)</a:t>
            </a:r>
          </a:p>
          <a:p>
            <a:pPr eaLnBrk="1" hangingPunct="1">
              <a:defRPr/>
            </a:pPr>
            <a:endParaRPr lang="en-US" altLang="en-US" sz="28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Sub-Recipient/Homeowner Contract</a:t>
            </a:r>
          </a:p>
          <a:p>
            <a:pPr marL="457200" indent="-457200" eaLnBrk="1" hangingPunct="1">
              <a:buFont typeface="Arial" panose="020B0604020202020204" pitchFamily="34" charset="0"/>
              <a:buChar char="•"/>
              <a:defRPr/>
            </a:pPr>
            <a:r>
              <a:rPr lang="en-US" altLang="en-US" sz="2800" dirty="0">
                <a:latin typeface="Tahoma" pitchFamily="34" charset="0"/>
                <a:cs typeface="+mn-cs"/>
              </a:rPr>
              <a:t>Homeowner/Contractor Contract</a:t>
            </a:r>
          </a:p>
          <a:p>
            <a:pPr marL="457200" indent="-457200" eaLnBrk="1" hangingPunct="1">
              <a:buFont typeface="Arial" panose="020B0604020202020204" pitchFamily="34" charset="0"/>
              <a:buChar char="•"/>
              <a:defRPr/>
            </a:pPr>
            <a:r>
              <a:rPr lang="en-US" altLang="en-US" sz="2800" dirty="0">
                <a:latin typeface="Tahoma" pitchFamily="34" charset="0"/>
                <a:cs typeface="+mn-cs"/>
              </a:rPr>
              <a:t>Asbestos Report, if applicable</a:t>
            </a:r>
          </a:p>
          <a:p>
            <a:pPr marL="457200" indent="-457200" eaLnBrk="1" hangingPunct="1">
              <a:buFont typeface="Arial" panose="020B0604020202020204" pitchFamily="34" charset="0"/>
              <a:buChar char="•"/>
              <a:defRPr/>
            </a:pPr>
            <a:r>
              <a:rPr lang="en-US" altLang="en-US" sz="2800" dirty="0">
                <a:latin typeface="Tahoma" pitchFamily="34" charset="0"/>
                <a:cs typeface="+mn-cs"/>
              </a:rPr>
              <a:t>Lead Based Paint Report, if applicable</a:t>
            </a:r>
          </a:p>
          <a:p>
            <a:pPr marL="457200" indent="-457200" eaLnBrk="1" hangingPunct="1">
              <a:buFont typeface="Arial" panose="020B0604020202020204" pitchFamily="34" charset="0"/>
              <a:buChar char="•"/>
              <a:defRPr/>
            </a:pPr>
            <a:r>
              <a:rPr lang="en-US" altLang="en-US" sz="2800" dirty="0">
                <a:latin typeface="Tahoma" pitchFamily="34" charset="0"/>
                <a:cs typeface="+mn-cs"/>
              </a:rPr>
              <a:t>Activity Completion Schedule, updated copy if required</a:t>
            </a:r>
          </a:p>
          <a:p>
            <a:endParaRPr lang="en-US" dirty="0"/>
          </a:p>
        </p:txBody>
      </p:sp>
    </p:spTree>
    <p:extLst>
      <p:ext uri="{BB962C8B-B14F-4D97-AF65-F5344CB8AC3E}">
        <p14:creationId xmlns:p14="http://schemas.microsoft.com/office/powerpoint/2010/main" val="1365154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749D-AED1-32F3-62C1-59B5E5325DA4}"/>
              </a:ext>
            </a:extLst>
          </p:cNvPr>
          <p:cNvSpPr>
            <a:spLocks noGrp="1"/>
          </p:cNvSpPr>
          <p:nvPr>
            <p:ph type="title"/>
          </p:nvPr>
        </p:nvSpPr>
        <p:spPr>
          <a:xfrm>
            <a:off x="838200" y="777668"/>
            <a:ext cx="10515600" cy="922946"/>
          </a:xfrm>
        </p:spPr>
        <p:txBody>
          <a:bodyPr>
            <a:normAutofit/>
          </a:bodyPr>
          <a:lstStyle/>
          <a:p>
            <a:pPr algn="ctr"/>
            <a:r>
              <a:rPr lang="en-US" sz="5400" b="1" dirty="0">
                <a:latin typeface="Times New Roman" panose="02020603050405020304" pitchFamily="18" charset="0"/>
                <a:cs typeface="Times New Roman" panose="02020603050405020304" pitchFamily="18" charset="0"/>
              </a:rPr>
              <a:t>CHANGE ORDER</a:t>
            </a:r>
            <a:endParaRPr lang="en-US" sz="5400" dirty="0"/>
          </a:p>
        </p:txBody>
      </p:sp>
      <p:sp>
        <p:nvSpPr>
          <p:cNvPr id="3" name="Content Placeholder 2">
            <a:extLst>
              <a:ext uri="{FF2B5EF4-FFF2-40B4-BE49-F238E27FC236}">
                <a16:creationId xmlns:a16="http://schemas.microsoft.com/office/drawing/2014/main" id="{E9FB4A5F-BC32-892D-07E2-BB6F4B752649}"/>
              </a:ext>
            </a:extLst>
          </p:cNvPr>
          <p:cNvSpPr>
            <a:spLocks noGrp="1"/>
          </p:cNvSpPr>
          <p:nvPr>
            <p:ph idx="1"/>
          </p:nvPr>
        </p:nvSpPr>
        <p:spPr>
          <a:xfrm>
            <a:off x="838200" y="1811708"/>
            <a:ext cx="10515600" cy="4416479"/>
          </a:xfrm>
        </p:spPr>
        <p:txBody>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effectLst/>
                <a:uLnTx/>
                <a:uFillTx/>
                <a:latin typeface="Tahoma" pitchFamily="34" charset="0"/>
                <a:ea typeface="+mn-ea"/>
                <a:cs typeface="Arial" panose="020B0604020202020204" pitchFamily="34" charset="0"/>
              </a:rPr>
              <a:t>Change orders must include all required signatures prior to submission.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effectLst/>
              <a:uLnTx/>
              <a:uFillTx/>
              <a:latin typeface="Tahoma"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effectLst/>
                <a:uLnTx/>
                <a:uFillTx/>
                <a:latin typeface="Tahoma" pitchFamily="34" charset="0"/>
                <a:ea typeface="+mn-ea"/>
                <a:cs typeface="Arial" panose="020B0604020202020204" pitchFamily="34" charset="0"/>
              </a:rPr>
              <a:t>Approval must be granted by MHC prior to requested changes taking place.</a:t>
            </a:r>
          </a:p>
          <a:p>
            <a:endParaRPr lang="en-US" dirty="0"/>
          </a:p>
        </p:txBody>
      </p:sp>
    </p:spTree>
    <p:extLst>
      <p:ext uri="{BB962C8B-B14F-4D97-AF65-F5344CB8AC3E}">
        <p14:creationId xmlns:p14="http://schemas.microsoft.com/office/powerpoint/2010/main" val="3528737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5426-3FA1-4731-239B-6165A210F8B1}"/>
              </a:ext>
            </a:extLst>
          </p:cNvPr>
          <p:cNvSpPr>
            <a:spLocks noGrp="1"/>
          </p:cNvSpPr>
          <p:nvPr>
            <p:ph type="title"/>
          </p:nvPr>
        </p:nvSpPr>
        <p:spPr/>
        <p:txBody>
          <a:bodyPr>
            <a:normAutofit/>
          </a:bodyPr>
          <a:lstStyle/>
          <a:p>
            <a:pPr algn="ctr"/>
            <a:r>
              <a:rPr lang="en-US" sz="6600" b="1" dirty="0"/>
              <a:t>REQUEST FOR CASH</a:t>
            </a:r>
          </a:p>
        </p:txBody>
      </p:sp>
    </p:spTree>
    <p:extLst>
      <p:ext uri="{BB962C8B-B14F-4D97-AF65-F5344CB8AC3E}">
        <p14:creationId xmlns:p14="http://schemas.microsoft.com/office/powerpoint/2010/main" val="2294317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BB91-5D63-1139-8DFF-422C70F8C6C9}"/>
              </a:ext>
            </a:extLst>
          </p:cNvPr>
          <p:cNvSpPr>
            <a:spLocks noGrp="1"/>
          </p:cNvSpPr>
          <p:nvPr>
            <p:ph type="title"/>
          </p:nvPr>
        </p:nvSpPr>
        <p:spPr>
          <a:xfrm>
            <a:off x="838200" y="854579"/>
            <a:ext cx="10515600" cy="1059679"/>
          </a:xfrm>
        </p:spPr>
        <p:txBody>
          <a:bodyPr/>
          <a:lstStyle/>
          <a:p>
            <a:pPr algn="ctr"/>
            <a:r>
              <a:rPr lang="en-US" b="1" dirty="0">
                <a:latin typeface="Times New Roman" panose="02020603050405020304" pitchFamily="18" charset="0"/>
                <a:cs typeface="Times New Roman" panose="02020603050405020304" pitchFamily="18" charset="0"/>
              </a:rPr>
              <a:t>REQUEST FOR CASH</a:t>
            </a:r>
          </a:p>
        </p:txBody>
      </p:sp>
      <p:sp>
        <p:nvSpPr>
          <p:cNvPr id="3" name="Content Placeholder 2">
            <a:extLst>
              <a:ext uri="{FF2B5EF4-FFF2-40B4-BE49-F238E27FC236}">
                <a16:creationId xmlns:a16="http://schemas.microsoft.com/office/drawing/2014/main" id="{D120D654-FC1C-4143-BC4C-C74EEF1C8A5D}"/>
              </a:ext>
            </a:extLst>
          </p:cNvPr>
          <p:cNvSpPr>
            <a:spLocks noGrp="1"/>
          </p:cNvSpPr>
          <p:nvPr>
            <p:ph idx="1"/>
          </p:nvPr>
        </p:nvSpPr>
        <p:spPr>
          <a:xfrm>
            <a:off x="838200" y="1914258"/>
            <a:ext cx="10515600" cy="4313929"/>
          </a:xfrm>
        </p:spPr>
        <p:txBody>
          <a:bodyPr/>
          <a:lstStyle/>
          <a:p>
            <a:pPr marL="0" indent="0" eaLnBrk="1" hangingPunct="1">
              <a:buNone/>
              <a:defRPr/>
            </a:pPr>
            <a:r>
              <a:rPr lang="en-US" altLang="en-US" sz="3600" b="1" dirty="0">
                <a:latin typeface="Tahoma" pitchFamily="34" charset="0"/>
              </a:rPr>
              <a:t>REQUIRED DOCUMENTS:</a:t>
            </a:r>
            <a:endParaRPr lang="en-US" altLang="en-US" sz="3600" b="1" dirty="0">
              <a:latin typeface="Tahoma" pitchFamily="34" charset="0"/>
              <a:cs typeface="+mn-cs"/>
            </a:endParaRPr>
          </a:p>
          <a:p>
            <a:pPr eaLnBrk="1" hangingPunct="1">
              <a:defRPr/>
            </a:pPr>
            <a:endParaRPr lang="en-US" altLang="en-US" sz="1600" dirty="0">
              <a:latin typeface="Tahoma" pitchFamily="34" charset="0"/>
              <a:cs typeface="+mn-cs"/>
            </a:endParaRPr>
          </a:p>
          <a:p>
            <a:pPr marL="914400" lvl="1" indent="-457200" eaLnBrk="1" hangingPunct="1">
              <a:buFont typeface="Wingdings" panose="05000000000000000000" pitchFamily="2" charset="2"/>
              <a:buChar char="§"/>
              <a:defRPr/>
            </a:pPr>
            <a:r>
              <a:rPr lang="en-US" altLang="en-US" sz="3200" dirty="0">
                <a:latin typeface="Tahoma" pitchFamily="34" charset="0"/>
                <a:cs typeface="+mn-cs"/>
              </a:rPr>
              <a:t>Request for Cash </a:t>
            </a:r>
          </a:p>
          <a:p>
            <a:pPr marL="914400" lvl="1" indent="-457200" eaLnBrk="1" hangingPunct="1">
              <a:buFont typeface="Wingdings" panose="05000000000000000000" pitchFamily="2" charset="2"/>
              <a:buChar char="§"/>
              <a:defRPr/>
            </a:pPr>
            <a:r>
              <a:rPr lang="en-US" altLang="en-US" sz="3200" dirty="0">
                <a:latin typeface="Tahoma" pitchFamily="34" charset="0"/>
                <a:cs typeface="+mn-cs"/>
              </a:rPr>
              <a:t>Summary Support Sheet</a:t>
            </a:r>
          </a:p>
          <a:p>
            <a:pPr marL="914400" lvl="1" indent="-457200" eaLnBrk="1" hangingPunct="1">
              <a:buFont typeface="Wingdings" panose="05000000000000000000" pitchFamily="2" charset="2"/>
              <a:buChar char="§"/>
              <a:defRPr/>
            </a:pPr>
            <a:r>
              <a:rPr lang="en-US" altLang="en-US" sz="3200" dirty="0">
                <a:latin typeface="Tahoma" pitchFamily="34" charset="0"/>
                <a:cs typeface="+mn-cs"/>
              </a:rPr>
              <a:t>Consolidated Support Sheet</a:t>
            </a:r>
          </a:p>
          <a:p>
            <a:pPr marL="914400" lvl="1" indent="-457200" eaLnBrk="1" hangingPunct="1">
              <a:buFont typeface="Wingdings" panose="05000000000000000000" pitchFamily="2" charset="2"/>
              <a:buChar char="§"/>
              <a:defRPr/>
            </a:pPr>
            <a:r>
              <a:rPr lang="en-US" altLang="en-US" sz="3200" dirty="0">
                <a:latin typeface="Tahoma" pitchFamily="34" charset="0"/>
                <a:cs typeface="+mn-cs"/>
              </a:rPr>
              <a:t>Invoices</a:t>
            </a:r>
          </a:p>
          <a:p>
            <a:pPr marL="914400" lvl="1" indent="-457200" eaLnBrk="1" hangingPunct="1">
              <a:buFont typeface="Wingdings" panose="05000000000000000000" pitchFamily="2" charset="2"/>
              <a:buChar char="§"/>
              <a:defRPr/>
            </a:pPr>
            <a:r>
              <a:rPr lang="en-US" altLang="en-US" sz="3200" dirty="0">
                <a:latin typeface="Tahoma" pitchFamily="34" charset="0"/>
                <a:cs typeface="+mn-cs"/>
              </a:rPr>
              <a:t>Inspection Reports (where applicable)</a:t>
            </a:r>
          </a:p>
          <a:p>
            <a:endParaRPr lang="en-US" dirty="0"/>
          </a:p>
        </p:txBody>
      </p:sp>
    </p:spTree>
    <p:extLst>
      <p:ext uri="{BB962C8B-B14F-4D97-AF65-F5344CB8AC3E}">
        <p14:creationId xmlns:p14="http://schemas.microsoft.com/office/powerpoint/2010/main" val="309411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D3B7-2E7D-26E9-4C13-18D3DBBED985}"/>
              </a:ext>
            </a:extLst>
          </p:cNvPr>
          <p:cNvSpPr>
            <a:spLocks noGrp="1"/>
          </p:cNvSpPr>
          <p:nvPr>
            <p:ph type="ctrTitle"/>
          </p:nvPr>
        </p:nvSpPr>
        <p:spPr>
          <a:xfrm>
            <a:off x="991312" y="3290132"/>
            <a:ext cx="9676688" cy="2589376"/>
          </a:xfrm>
        </p:spPr>
        <p:txBody>
          <a:bodyPr>
            <a:noAutofit/>
          </a:bodyPr>
          <a:lstStyle/>
          <a:p>
            <a:r>
              <a:rPr lang="en-US" sz="4800" dirty="0">
                <a:latin typeface="Franklin Gothic Medium" panose="020B0603020102020204" pitchFamily="34" charset="0"/>
              </a:rPr>
              <a:t>2024 </a:t>
            </a:r>
            <a:br>
              <a:rPr lang="en-US" sz="4800" dirty="0">
                <a:latin typeface="Franklin Gothic Medium" panose="020B0603020102020204" pitchFamily="34" charset="0"/>
              </a:rPr>
            </a:br>
            <a:r>
              <a:rPr lang="en-US" sz="4800" dirty="0">
                <a:latin typeface="Franklin Gothic Medium" panose="020B0603020102020204" pitchFamily="34" charset="0"/>
              </a:rPr>
              <a:t>PHASE II</a:t>
            </a:r>
            <a:br>
              <a:rPr lang="en-US" sz="4800" dirty="0">
                <a:latin typeface="Franklin Gothic Medium" panose="020B0603020102020204" pitchFamily="34" charset="0"/>
              </a:rPr>
            </a:br>
            <a:r>
              <a:rPr lang="en-US" sz="4800" dirty="0">
                <a:latin typeface="Franklin Gothic Medium" panose="020B0603020102020204" pitchFamily="34" charset="0"/>
              </a:rPr>
              <a:t> HOMEOWNER REHABILITATION</a:t>
            </a:r>
            <a:br>
              <a:rPr lang="en-US" sz="4800" dirty="0">
                <a:latin typeface="Franklin Gothic Medium" panose="020B0603020102020204" pitchFamily="34" charset="0"/>
              </a:rPr>
            </a:br>
            <a:r>
              <a:rPr lang="en-US" sz="4800" dirty="0">
                <a:latin typeface="Franklin Gothic Medium" panose="020B0603020102020204" pitchFamily="34" charset="0"/>
              </a:rPr>
              <a:t> PROGRAM </a:t>
            </a:r>
          </a:p>
        </p:txBody>
      </p:sp>
    </p:spTree>
    <p:extLst>
      <p:ext uri="{BB962C8B-B14F-4D97-AF65-F5344CB8AC3E}">
        <p14:creationId xmlns:p14="http://schemas.microsoft.com/office/powerpoint/2010/main" val="482089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EAE1-709E-0EDE-D882-AC17A237FD14}"/>
              </a:ext>
            </a:extLst>
          </p:cNvPr>
          <p:cNvSpPr>
            <a:spLocks noGrp="1"/>
          </p:cNvSpPr>
          <p:nvPr>
            <p:ph type="title"/>
          </p:nvPr>
        </p:nvSpPr>
        <p:spPr/>
        <p:txBody>
          <a:bodyPr>
            <a:normAutofit/>
          </a:bodyPr>
          <a:lstStyle/>
          <a:p>
            <a:pPr algn="ctr"/>
            <a:r>
              <a:rPr lang="en-US" sz="4800" b="1" dirty="0">
                <a:latin typeface="Times New Roman" panose="02020603050405020304" pitchFamily="18" charset="0"/>
                <a:cs typeface="Times New Roman" panose="02020603050405020304" pitchFamily="18" charset="0"/>
              </a:rPr>
              <a:t>Summary Support Sheet</a:t>
            </a:r>
          </a:p>
        </p:txBody>
      </p:sp>
      <p:sp>
        <p:nvSpPr>
          <p:cNvPr id="3" name="Content Placeholder 2">
            <a:extLst>
              <a:ext uri="{FF2B5EF4-FFF2-40B4-BE49-F238E27FC236}">
                <a16:creationId xmlns:a16="http://schemas.microsoft.com/office/drawing/2014/main" id="{0D4B067B-978C-F4FE-51E2-3522A34D868D}"/>
              </a:ext>
            </a:extLst>
          </p:cNvPr>
          <p:cNvSpPr>
            <a:spLocks noGrp="1"/>
          </p:cNvSpPr>
          <p:nvPr>
            <p:ph idx="1"/>
          </p:nvPr>
        </p:nvSpPr>
        <p:spPr/>
        <p:txBody>
          <a:bodyPr/>
          <a:lstStyle/>
          <a:p>
            <a:pPr marL="457200" indent="-457200" eaLnBrk="1" hangingPunct="1">
              <a:buFont typeface="Arial" panose="020B0604020202020204" pitchFamily="34" charset="0"/>
              <a:buChar char="•"/>
              <a:defRPr/>
            </a:pPr>
            <a:r>
              <a:rPr lang="en-US" altLang="en-US" sz="2800" dirty="0">
                <a:latin typeface="Tahoma" pitchFamily="34" charset="0"/>
                <a:cs typeface="+mn-cs"/>
              </a:rPr>
              <a:t>Serves as document to report cost</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Must accompany each Request for Cash</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Cost reported must equal total of invoices</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Dates must coincide with front of Request for Cash</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Must have all required signatures</a:t>
            </a:r>
          </a:p>
          <a:p>
            <a:endParaRPr lang="en-US" dirty="0"/>
          </a:p>
        </p:txBody>
      </p:sp>
    </p:spTree>
    <p:extLst>
      <p:ext uri="{BB962C8B-B14F-4D97-AF65-F5344CB8AC3E}">
        <p14:creationId xmlns:p14="http://schemas.microsoft.com/office/powerpoint/2010/main" val="2575052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4911-B290-5DB2-8696-60E7C5F36303}"/>
              </a:ext>
            </a:extLst>
          </p:cNvPr>
          <p:cNvSpPr>
            <a:spLocks noGrp="1"/>
          </p:cNvSpPr>
          <p:nvPr>
            <p:ph type="title"/>
          </p:nvPr>
        </p:nvSpPr>
        <p:spPr/>
        <p:txBody>
          <a:bodyPr/>
          <a:lstStyle/>
          <a:p>
            <a:r>
              <a:rPr lang="en-US" b="1" dirty="0"/>
              <a:t>NOTES OF IMPORTANCE</a:t>
            </a:r>
          </a:p>
        </p:txBody>
      </p:sp>
      <p:sp>
        <p:nvSpPr>
          <p:cNvPr id="3" name="Content Placeholder 2">
            <a:extLst>
              <a:ext uri="{FF2B5EF4-FFF2-40B4-BE49-F238E27FC236}">
                <a16:creationId xmlns:a16="http://schemas.microsoft.com/office/drawing/2014/main" id="{3944A7E0-9A50-F102-3F2F-F588E01EB80D}"/>
              </a:ext>
            </a:extLst>
          </p:cNvPr>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altLang="en-US" sz="2800" dirty="0">
                <a:latin typeface="Tahoma" pitchFamily="34" charset="0"/>
                <a:cs typeface="+mn-cs"/>
              </a:rPr>
              <a:t>Request for Cash form is accessible on MHC website</a:t>
            </a:r>
            <a:r>
              <a:rPr lang="en-US" altLang="en-US" sz="2800" dirty="0">
                <a:solidFill>
                  <a:schemeClr val="tx2">
                    <a:lumMod val="75000"/>
                  </a:schemeClr>
                </a:solidFill>
                <a:latin typeface="Tahoma" pitchFamily="34" charset="0"/>
                <a:cs typeface="+mn-cs"/>
              </a:rPr>
              <a:t>: </a:t>
            </a:r>
            <a:r>
              <a:rPr lang="en-US" altLang="en-US" sz="2800" dirty="0">
                <a:solidFill>
                  <a:srgbClr val="C00000"/>
                </a:solidFill>
                <a:latin typeface="Tahoma" pitchFamily="34" charset="0"/>
                <a:cs typeface="+mn-cs"/>
                <a:hlinkClick r:id="rId2">
                  <a:extLst>
                    <a:ext uri="{A12FA001-AC4F-418D-AE19-62706E023703}">
                      <ahyp:hlinkClr xmlns:ahyp="http://schemas.microsoft.com/office/drawing/2018/hyperlinkcolor" val="tx"/>
                    </a:ext>
                  </a:extLst>
                </a:hlinkClick>
              </a:rPr>
              <a:t>www.mshomecorp.com/federal-programs/home/homeowner-rehab</a:t>
            </a:r>
            <a:r>
              <a:rPr lang="en-US" altLang="en-US" sz="2800" dirty="0">
                <a:solidFill>
                  <a:srgbClr val="C00000"/>
                </a:solidFill>
                <a:latin typeface="Tahoma" pitchFamily="34" charset="0"/>
                <a:cs typeface="+mn-cs"/>
              </a:rPr>
              <a:t> </a:t>
            </a:r>
          </a:p>
          <a:p>
            <a:pPr marL="457200" indent="-457200" eaLnBrk="1" hangingPunct="1">
              <a:buFont typeface="Arial" panose="020B0604020202020204" pitchFamily="34" charset="0"/>
              <a:buChar char="•"/>
              <a:defRPr/>
            </a:pPr>
            <a:endParaRPr lang="en-US" altLang="en-US" sz="2800" dirty="0">
              <a:solidFill>
                <a:srgbClr val="000000"/>
              </a:solidFill>
              <a:latin typeface="Tahoma" pitchFamily="34" charset="0"/>
              <a:cs typeface="+mn-cs"/>
            </a:endParaRPr>
          </a:p>
          <a:p>
            <a:pPr marL="457200" indent="-457200" eaLnBrk="1" hangingPunct="1">
              <a:buFont typeface="Arial" panose="020B0604020202020204" pitchFamily="34" charset="0"/>
              <a:buChar char="•"/>
              <a:defRPr/>
            </a:pPr>
            <a:r>
              <a:rPr lang="en-US" altLang="en-US" sz="2800" dirty="0">
                <a:solidFill>
                  <a:srgbClr val="C00000"/>
                </a:solidFill>
                <a:latin typeface="Tahoma" pitchFamily="34" charset="0"/>
                <a:cs typeface="+mn-cs"/>
              </a:rPr>
              <a:t>Request for Cash #1 will not be processed until after the Notice to Proceed has been submitted and approved. </a:t>
            </a:r>
          </a:p>
          <a:p>
            <a:pPr marL="0" indent="0" eaLnBrk="1" hangingPunct="1">
              <a:buNone/>
              <a:defRPr/>
            </a:pPr>
            <a:endParaRPr lang="en-US" altLang="en-US" sz="2800" dirty="0">
              <a:solidFill>
                <a:srgbClr val="000000"/>
              </a:solidFill>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Request for Cash will not be processed if contract period has expired</a:t>
            </a:r>
          </a:p>
          <a:p>
            <a:pPr marL="457200" indent="-457200" eaLnBrk="1" hangingPunct="1">
              <a:buFont typeface="Arial" panose="020B0604020202020204" pitchFamily="34" charset="0"/>
              <a:buChar char="•"/>
              <a:defRPr/>
            </a:pPr>
            <a:endParaRPr lang="en-US" altLang="en-US" sz="800" dirty="0">
              <a:latin typeface="Tahoma" pitchFamily="34" charset="0"/>
              <a:cs typeface="+mn-cs"/>
            </a:endParaRPr>
          </a:p>
          <a:p>
            <a:pPr marL="457200" indent="-457200" eaLnBrk="1" hangingPunct="1">
              <a:buFont typeface="Arial" panose="020B0604020202020204" pitchFamily="34" charset="0"/>
              <a:buChar char="•"/>
              <a:defRPr/>
            </a:pPr>
            <a:endParaRPr lang="en-US" altLang="en-US" sz="11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Activity revisions should be sent to MHC prior to Request for Cash; if applicable</a:t>
            </a:r>
          </a:p>
          <a:p>
            <a:endParaRPr lang="en-US" dirty="0"/>
          </a:p>
        </p:txBody>
      </p:sp>
    </p:spTree>
    <p:extLst>
      <p:ext uri="{BB962C8B-B14F-4D97-AF65-F5344CB8AC3E}">
        <p14:creationId xmlns:p14="http://schemas.microsoft.com/office/powerpoint/2010/main" val="1706169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709F-F84C-A9C7-BE1D-26C21CAF9F4F}"/>
              </a:ext>
            </a:extLst>
          </p:cNvPr>
          <p:cNvSpPr>
            <a:spLocks noGrp="1"/>
          </p:cNvSpPr>
          <p:nvPr>
            <p:ph type="title"/>
          </p:nvPr>
        </p:nvSpPr>
        <p:spPr>
          <a:xfrm>
            <a:off x="838200" y="846034"/>
            <a:ext cx="10515600" cy="828942"/>
          </a:xfrm>
        </p:spPr>
        <p:txBody>
          <a:bodyPr/>
          <a:lstStyle/>
          <a:p>
            <a:r>
              <a:rPr lang="en-US" b="1" dirty="0"/>
              <a:t>NOTES OF IMPORTANCE</a:t>
            </a:r>
          </a:p>
        </p:txBody>
      </p:sp>
      <p:sp>
        <p:nvSpPr>
          <p:cNvPr id="3" name="Content Placeholder 2">
            <a:extLst>
              <a:ext uri="{FF2B5EF4-FFF2-40B4-BE49-F238E27FC236}">
                <a16:creationId xmlns:a16="http://schemas.microsoft.com/office/drawing/2014/main" id="{EAAA0D4E-1682-77F8-A37F-820BA8AAE165}"/>
              </a:ext>
            </a:extLst>
          </p:cNvPr>
          <p:cNvSpPr>
            <a:spLocks noGrp="1"/>
          </p:cNvSpPr>
          <p:nvPr>
            <p:ph idx="1"/>
          </p:nvPr>
        </p:nvSpPr>
        <p:spPr>
          <a:xfrm>
            <a:off x="838200" y="1674976"/>
            <a:ext cx="10515600" cy="4553211"/>
          </a:xfrm>
        </p:spPr>
        <p:txBody>
          <a:bodyPr/>
          <a:lstStyle/>
          <a:p>
            <a:pPr marL="457200" indent="-457200" eaLnBrk="1" hangingPunct="1">
              <a:buFont typeface="Arial" panose="020B0604020202020204" pitchFamily="34" charset="0"/>
              <a:buChar char="•"/>
              <a:defRPr/>
            </a:pPr>
            <a:r>
              <a:rPr lang="en-US" altLang="en-US" sz="2800" dirty="0">
                <a:latin typeface="Tahoma" pitchFamily="34" charset="0"/>
                <a:cs typeface="+mn-cs"/>
              </a:rPr>
              <a:t>Drawdowns must be made only in the amounts necessary to meet current disbursements</a:t>
            </a:r>
          </a:p>
          <a:p>
            <a:pPr marL="457200" indent="-457200" eaLnBrk="1" hangingPunct="1">
              <a:buFont typeface="Arial" panose="020B0604020202020204" pitchFamily="34" charset="0"/>
              <a:buChar char="•"/>
              <a:defRPr/>
            </a:pPr>
            <a:endParaRPr lang="en-US" altLang="en-US" sz="9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A zero balance must be maintained in the bank account</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Rehabilitation/Reconstruction – draws must be for work completed, e.g., foundation, framing, electrical, roofing</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Rehabilitation/Reconstruction – Inspector's report must accompany Request for Cash</a:t>
            </a:r>
          </a:p>
          <a:p>
            <a:endParaRPr lang="en-US" dirty="0"/>
          </a:p>
        </p:txBody>
      </p:sp>
    </p:spTree>
    <p:extLst>
      <p:ext uri="{BB962C8B-B14F-4D97-AF65-F5344CB8AC3E}">
        <p14:creationId xmlns:p14="http://schemas.microsoft.com/office/powerpoint/2010/main" val="1732835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61DC-4781-58B9-5031-1DCCB259EE1D}"/>
              </a:ext>
            </a:extLst>
          </p:cNvPr>
          <p:cNvSpPr>
            <a:spLocks noGrp="1"/>
          </p:cNvSpPr>
          <p:nvPr>
            <p:ph type="title"/>
          </p:nvPr>
        </p:nvSpPr>
        <p:spPr/>
        <p:txBody>
          <a:bodyPr>
            <a:normAutofit/>
          </a:bodyPr>
          <a:lstStyle/>
          <a:p>
            <a:pPr algn="ctr"/>
            <a:r>
              <a:rPr lang="en-US" sz="6600" b="1" dirty="0"/>
              <a:t>MONITORING</a:t>
            </a:r>
          </a:p>
        </p:txBody>
      </p:sp>
    </p:spTree>
    <p:extLst>
      <p:ext uri="{BB962C8B-B14F-4D97-AF65-F5344CB8AC3E}">
        <p14:creationId xmlns:p14="http://schemas.microsoft.com/office/powerpoint/2010/main" val="1919083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6180-1DB4-2B78-FD0B-5B1C7DC298B5}"/>
              </a:ext>
            </a:extLst>
          </p:cNvPr>
          <p:cNvSpPr>
            <a:spLocks noGrp="1"/>
          </p:cNvSpPr>
          <p:nvPr>
            <p:ph type="title"/>
          </p:nvPr>
        </p:nvSpPr>
        <p:spPr>
          <a:xfrm>
            <a:off x="838200" y="1039086"/>
            <a:ext cx="10515600" cy="772622"/>
          </a:xfrm>
        </p:spPr>
        <p:txBody>
          <a:bodyPr/>
          <a:lstStyle/>
          <a:p>
            <a:pPr algn="ctr"/>
            <a:r>
              <a:rPr lang="en-US" b="1" dirty="0"/>
              <a:t>MONITORING</a:t>
            </a:r>
          </a:p>
        </p:txBody>
      </p:sp>
      <p:sp>
        <p:nvSpPr>
          <p:cNvPr id="3" name="Content Placeholder 2">
            <a:extLst>
              <a:ext uri="{FF2B5EF4-FFF2-40B4-BE49-F238E27FC236}">
                <a16:creationId xmlns:a16="http://schemas.microsoft.com/office/drawing/2014/main" id="{52799F60-D04E-EB78-90CD-2EE5913D3ACD}"/>
              </a:ext>
            </a:extLst>
          </p:cNvPr>
          <p:cNvSpPr>
            <a:spLocks noGrp="1"/>
          </p:cNvSpPr>
          <p:nvPr>
            <p:ph idx="1"/>
          </p:nvPr>
        </p:nvSpPr>
        <p:spPr>
          <a:xfrm>
            <a:off x="838200" y="1811708"/>
            <a:ext cx="10515600" cy="4416479"/>
          </a:xfrm>
        </p:spPr>
        <p:txBody>
          <a:bodyPr>
            <a:normAutofit fontScale="85000" lnSpcReduction="20000"/>
          </a:bodyPr>
          <a:lstStyle/>
          <a:p>
            <a:pPr marL="0" indent="0" eaLnBrk="1" hangingPunct="1">
              <a:buNone/>
              <a:defRPr/>
            </a:pPr>
            <a:endParaRPr lang="en-US" altLang="en-US" sz="3000" dirty="0">
              <a:solidFill>
                <a:srgbClr val="000000"/>
              </a:solidFill>
              <a:latin typeface="Tahoma" pitchFamily="34" charset="0"/>
              <a:cs typeface="+mn-cs"/>
            </a:endParaRPr>
          </a:p>
          <a:p>
            <a:pPr marL="0" indent="0" eaLnBrk="1" hangingPunct="1">
              <a:buNone/>
              <a:defRPr/>
            </a:pPr>
            <a:r>
              <a:rPr lang="en-US" altLang="en-US" sz="3000" dirty="0">
                <a:latin typeface="Tahoma" pitchFamily="34" charset="0"/>
                <a:cs typeface="+mn-cs"/>
              </a:rPr>
              <a:t>Monitoring will consist of the following areas</a:t>
            </a:r>
            <a:r>
              <a:rPr lang="en-US" altLang="en-US" sz="2800" dirty="0">
                <a:latin typeface="Tahoma" pitchFamily="34" charset="0"/>
                <a:cs typeface="+mn-cs"/>
              </a:rPr>
              <a:t>:</a:t>
            </a:r>
          </a:p>
          <a:p>
            <a:pPr marL="457200" indent="-457200" eaLnBrk="1" hangingPunct="1">
              <a:buFont typeface="Arial" panose="020B0604020202020204" pitchFamily="34" charset="0"/>
              <a:buChar char="•"/>
              <a:defRPr/>
            </a:pPr>
            <a:endParaRPr lang="en-US" altLang="en-US" sz="28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Environmental</a:t>
            </a:r>
          </a:p>
          <a:p>
            <a:pPr marL="457200" indent="-457200" eaLnBrk="1" hangingPunct="1">
              <a:buFont typeface="Arial" panose="020B0604020202020204" pitchFamily="34" charset="0"/>
              <a:buChar char="•"/>
              <a:defRPr/>
            </a:pPr>
            <a:r>
              <a:rPr lang="en-US" altLang="en-US" sz="2800" dirty="0">
                <a:latin typeface="Tahoma" pitchFamily="34" charset="0"/>
                <a:cs typeface="+mn-cs"/>
              </a:rPr>
              <a:t>Citizen Participation</a:t>
            </a:r>
          </a:p>
          <a:p>
            <a:pPr marL="457200" indent="-457200" eaLnBrk="1" hangingPunct="1">
              <a:buFont typeface="Arial" panose="020B0604020202020204" pitchFamily="34" charset="0"/>
              <a:buChar char="•"/>
              <a:defRPr/>
            </a:pPr>
            <a:r>
              <a:rPr lang="en-US" altLang="en-US" sz="2800" dirty="0">
                <a:latin typeface="Tahoma" pitchFamily="34" charset="0"/>
                <a:cs typeface="+mn-cs"/>
              </a:rPr>
              <a:t>Fair Housing/Equal Opportunity</a:t>
            </a:r>
          </a:p>
          <a:p>
            <a:pPr marL="457200" indent="-457200" eaLnBrk="1" hangingPunct="1">
              <a:buFont typeface="Arial" panose="020B0604020202020204" pitchFamily="34" charset="0"/>
              <a:buChar char="•"/>
              <a:defRPr/>
            </a:pPr>
            <a:r>
              <a:rPr lang="en-US" altLang="en-US" sz="2800" dirty="0">
                <a:latin typeface="Tahoma" pitchFamily="34" charset="0"/>
                <a:cs typeface="+mn-cs"/>
              </a:rPr>
              <a:t>Financial Management</a:t>
            </a:r>
          </a:p>
          <a:p>
            <a:pPr marL="457200" indent="-457200" eaLnBrk="1" hangingPunct="1">
              <a:buFont typeface="Arial" panose="020B0604020202020204" pitchFamily="34" charset="0"/>
              <a:buChar char="•"/>
              <a:defRPr/>
            </a:pPr>
            <a:r>
              <a:rPr lang="en-US" altLang="en-US" sz="2800" dirty="0">
                <a:latin typeface="Tahoma" pitchFamily="34" charset="0"/>
                <a:cs typeface="+mn-cs"/>
              </a:rPr>
              <a:t>Procurement</a:t>
            </a:r>
          </a:p>
          <a:p>
            <a:pPr marL="457200" indent="-457200" eaLnBrk="1" hangingPunct="1">
              <a:buFont typeface="Arial" panose="020B0604020202020204" pitchFamily="34" charset="0"/>
              <a:buChar char="•"/>
              <a:defRPr/>
            </a:pPr>
            <a:r>
              <a:rPr lang="en-US" altLang="en-US" sz="2800" dirty="0">
                <a:latin typeface="Tahoma" pitchFamily="34" charset="0"/>
                <a:cs typeface="+mn-cs"/>
              </a:rPr>
              <a:t>Housing Rehabilitation</a:t>
            </a:r>
          </a:p>
          <a:p>
            <a:pPr marL="457200" indent="-457200" eaLnBrk="1" hangingPunct="1">
              <a:buFont typeface="Arial" panose="020B0604020202020204" pitchFamily="34" charset="0"/>
              <a:buChar char="•"/>
              <a:defRPr/>
            </a:pPr>
            <a:r>
              <a:rPr lang="en-US" altLang="en-US" sz="2800" dirty="0">
                <a:latin typeface="Tahoma" pitchFamily="34" charset="0"/>
                <a:cs typeface="+mn-cs"/>
              </a:rPr>
              <a:t>Section 3</a:t>
            </a:r>
          </a:p>
          <a:p>
            <a:pPr marL="457200" indent="-457200" eaLnBrk="1" hangingPunct="1">
              <a:buFont typeface="Arial" panose="020B0604020202020204" pitchFamily="34" charset="0"/>
              <a:buChar char="•"/>
              <a:defRPr/>
            </a:pPr>
            <a:r>
              <a:rPr lang="en-US" altLang="en-US" sz="2800" dirty="0">
                <a:latin typeface="Tahoma" pitchFamily="34" charset="0"/>
                <a:cs typeface="+mn-cs"/>
              </a:rPr>
              <a:t>Other applicable areas</a:t>
            </a:r>
          </a:p>
          <a:p>
            <a:endParaRPr lang="en-US" dirty="0"/>
          </a:p>
        </p:txBody>
      </p:sp>
    </p:spTree>
    <p:extLst>
      <p:ext uri="{BB962C8B-B14F-4D97-AF65-F5344CB8AC3E}">
        <p14:creationId xmlns:p14="http://schemas.microsoft.com/office/powerpoint/2010/main" val="6708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169B-B42B-9246-7655-9E2A09E11804}"/>
              </a:ext>
            </a:extLst>
          </p:cNvPr>
          <p:cNvSpPr>
            <a:spLocks noGrp="1"/>
          </p:cNvSpPr>
          <p:nvPr>
            <p:ph type="title"/>
          </p:nvPr>
        </p:nvSpPr>
        <p:spPr/>
        <p:txBody>
          <a:bodyPr>
            <a:normAutofit/>
          </a:bodyPr>
          <a:lstStyle/>
          <a:p>
            <a:pPr algn="ctr"/>
            <a:r>
              <a:rPr lang="en-US" sz="6600" b="1" dirty="0"/>
              <a:t>PROJECT CLOSEOUT</a:t>
            </a:r>
          </a:p>
        </p:txBody>
      </p:sp>
    </p:spTree>
    <p:extLst>
      <p:ext uri="{BB962C8B-B14F-4D97-AF65-F5344CB8AC3E}">
        <p14:creationId xmlns:p14="http://schemas.microsoft.com/office/powerpoint/2010/main" val="2580630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0CCE-E796-4411-C566-05341DCFE63C}"/>
              </a:ext>
            </a:extLst>
          </p:cNvPr>
          <p:cNvSpPr>
            <a:spLocks noGrp="1"/>
          </p:cNvSpPr>
          <p:nvPr>
            <p:ph type="title"/>
          </p:nvPr>
        </p:nvSpPr>
        <p:spPr>
          <a:xfrm>
            <a:off x="838200" y="734938"/>
            <a:ext cx="10515600" cy="974221"/>
          </a:xfrm>
        </p:spPr>
        <p:txBody>
          <a:bodyPr/>
          <a:lstStyle/>
          <a:p>
            <a:pPr algn="ctr"/>
            <a:r>
              <a:rPr lang="en-US" b="1" dirty="0"/>
              <a:t>CLOSE-OUTS</a:t>
            </a:r>
          </a:p>
        </p:txBody>
      </p:sp>
      <p:sp>
        <p:nvSpPr>
          <p:cNvPr id="3" name="Content Placeholder 2">
            <a:extLst>
              <a:ext uri="{FF2B5EF4-FFF2-40B4-BE49-F238E27FC236}">
                <a16:creationId xmlns:a16="http://schemas.microsoft.com/office/drawing/2014/main" id="{35585845-2E3C-29FE-B762-CB0EB5C40436}"/>
              </a:ext>
            </a:extLst>
          </p:cNvPr>
          <p:cNvSpPr>
            <a:spLocks noGrp="1"/>
          </p:cNvSpPr>
          <p:nvPr>
            <p:ph idx="1"/>
          </p:nvPr>
        </p:nvSpPr>
        <p:spPr>
          <a:xfrm>
            <a:off x="838200" y="1538243"/>
            <a:ext cx="10515600" cy="4689944"/>
          </a:xfrm>
        </p:spPr>
        <p:txBody>
          <a:bodyPr>
            <a:normAutofit fontScale="92500" lnSpcReduction="10000"/>
          </a:bodyPr>
          <a:lstStyle/>
          <a:p>
            <a:pPr marL="457200" indent="-457200" eaLnBrk="1" hangingPunct="1">
              <a:buFont typeface="Arial" panose="020B0604020202020204" pitchFamily="34" charset="0"/>
              <a:buChar char="•"/>
              <a:defRPr/>
            </a:pPr>
            <a:r>
              <a:rPr lang="en-US" altLang="en-US" sz="2800" dirty="0">
                <a:latin typeface="Tahoma" pitchFamily="34" charset="0"/>
                <a:cs typeface="+mn-cs"/>
              </a:rPr>
              <a:t>Recipient’s Close-out Checklist</a:t>
            </a:r>
          </a:p>
          <a:p>
            <a:pPr marL="457200" indent="-457200" eaLnBrk="1" hangingPunct="1">
              <a:buFont typeface="Arial" panose="020B0604020202020204" pitchFamily="34" charset="0"/>
              <a:buChar char="•"/>
              <a:defRPr/>
            </a:pPr>
            <a:r>
              <a:rPr lang="en-US" altLang="en-US" sz="2800" dirty="0">
                <a:latin typeface="Tahoma" pitchFamily="34" charset="0"/>
                <a:cs typeface="+mn-cs"/>
              </a:rPr>
              <a:t>Certification of Completion</a:t>
            </a:r>
          </a:p>
          <a:p>
            <a:pPr marL="457200" indent="-457200" eaLnBrk="1" hangingPunct="1">
              <a:buFont typeface="Arial" panose="020B0604020202020204" pitchFamily="34" charset="0"/>
              <a:buChar char="•"/>
              <a:defRPr/>
            </a:pPr>
            <a:r>
              <a:rPr lang="en-US" altLang="en-US" sz="2800" dirty="0">
                <a:latin typeface="Tahoma" pitchFamily="34" charset="0"/>
                <a:cs typeface="+mn-cs"/>
              </a:rPr>
              <a:t>Recipient Funding Sources</a:t>
            </a:r>
          </a:p>
          <a:p>
            <a:pPr marL="457200" indent="-457200" eaLnBrk="1" hangingPunct="1">
              <a:buFont typeface="Arial" panose="020B0604020202020204" pitchFamily="34" charset="0"/>
              <a:buChar char="•"/>
              <a:defRPr/>
            </a:pPr>
            <a:r>
              <a:rPr lang="en-US" altLang="en-US" sz="2800" dirty="0">
                <a:latin typeface="Tahoma" pitchFamily="34" charset="0"/>
                <a:cs typeface="+mn-cs"/>
              </a:rPr>
              <a:t>Recipient Performance Certification Report</a:t>
            </a:r>
          </a:p>
          <a:p>
            <a:pPr marL="457200" indent="-457200" eaLnBrk="1" hangingPunct="1">
              <a:buFont typeface="Arial" panose="020B0604020202020204" pitchFamily="34" charset="0"/>
              <a:buChar char="•"/>
              <a:defRPr/>
            </a:pPr>
            <a:r>
              <a:rPr lang="en-US" altLang="en-US" sz="2800" dirty="0">
                <a:latin typeface="Tahoma" pitchFamily="34" charset="0"/>
                <a:cs typeface="+mn-cs"/>
              </a:rPr>
              <a:t>Agreement Relative to Closeout</a:t>
            </a:r>
          </a:p>
          <a:p>
            <a:pPr marL="457200" indent="-457200" eaLnBrk="1" hangingPunct="1">
              <a:buFont typeface="Arial" panose="020B0604020202020204" pitchFamily="34" charset="0"/>
              <a:buChar char="•"/>
              <a:defRPr/>
            </a:pPr>
            <a:r>
              <a:rPr lang="en-US" altLang="en-US" sz="2800" dirty="0">
                <a:latin typeface="Tahoma" pitchFamily="34" charset="0"/>
                <a:cs typeface="+mn-cs"/>
              </a:rPr>
              <a:t>Outstanding Claimant's List</a:t>
            </a:r>
          </a:p>
          <a:p>
            <a:pPr marL="457200" indent="-457200" eaLnBrk="1" hangingPunct="1">
              <a:buFont typeface="Arial" panose="020B0604020202020204" pitchFamily="34" charset="0"/>
              <a:buChar char="•"/>
              <a:defRPr/>
            </a:pPr>
            <a:r>
              <a:rPr lang="en-US" altLang="en-US" sz="2800" dirty="0">
                <a:latin typeface="Tahoma" pitchFamily="34" charset="0"/>
                <a:cs typeface="+mn-cs"/>
              </a:rPr>
              <a:t>Homeowners Activities Summary Report</a:t>
            </a:r>
          </a:p>
          <a:p>
            <a:pPr marL="457200" indent="-457200" eaLnBrk="1" hangingPunct="1">
              <a:buFont typeface="Arial" panose="020B0604020202020204" pitchFamily="34" charset="0"/>
              <a:buChar char="•"/>
              <a:defRPr/>
            </a:pPr>
            <a:r>
              <a:rPr lang="en-US" altLang="en-US" sz="2800" dirty="0">
                <a:latin typeface="Tahoma" pitchFamily="34" charset="0"/>
                <a:cs typeface="+mn-cs"/>
              </a:rPr>
              <a:t>Consolidated Support Sheet (Pages 1&amp;2 of the Final RFC)</a:t>
            </a:r>
          </a:p>
          <a:p>
            <a:pPr marL="457200" indent="-457200" eaLnBrk="1" hangingPunct="1">
              <a:buFont typeface="Arial" panose="020B0604020202020204" pitchFamily="34" charset="0"/>
              <a:buChar char="•"/>
              <a:defRPr/>
            </a:pPr>
            <a:r>
              <a:rPr lang="en-US" altLang="en-US" sz="2800" dirty="0">
                <a:latin typeface="Tahoma" pitchFamily="34" charset="0"/>
                <a:cs typeface="+mn-cs"/>
              </a:rPr>
              <a:t>Homeowner Rehab Set Up and </a:t>
            </a:r>
          </a:p>
          <a:p>
            <a:pPr eaLnBrk="1" hangingPunct="1">
              <a:defRPr/>
            </a:pPr>
            <a:r>
              <a:rPr lang="en-US" altLang="en-US" sz="2800" dirty="0">
                <a:latin typeface="Tahoma" pitchFamily="34" charset="0"/>
                <a:cs typeface="+mn-cs"/>
              </a:rPr>
              <a:t>  Completion Form</a:t>
            </a:r>
          </a:p>
          <a:p>
            <a:endParaRPr lang="en-US" dirty="0"/>
          </a:p>
        </p:txBody>
      </p:sp>
    </p:spTree>
    <p:extLst>
      <p:ext uri="{BB962C8B-B14F-4D97-AF65-F5344CB8AC3E}">
        <p14:creationId xmlns:p14="http://schemas.microsoft.com/office/powerpoint/2010/main" val="2563120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0204-71D3-BCF2-C470-A397ACE165CD}"/>
              </a:ext>
            </a:extLst>
          </p:cNvPr>
          <p:cNvSpPr>
            <a:spLocks noGrp="1"/>
          </p:cNvSpPr>
          <p:nvPr>
            <p:ph type="title"/>
          </p:nvPr>
        </p:nvSpPr>
        <p:spPr>
          <a:xfrm>
            <a:off x="838200" y="859624"/>
            <a:ext cx="10515600" cy="815351"/>
          </a:xfrm>
        </p:spPr>
        <p:txBody>
          <a:bodyPr/>
          <a:lstStyle/>
          <a:p>
            <a:pPr algn="ctr"/>
            <a:r>
              <a:rPr lang="en-US" b="1" dirty="0"/>
              <a:t>CLOSE-OUTS</a:t>
            </a:r>
          </a:p>
        </p:txBody>
      </p:sp>
      <p:sp>
        <p:nvSpPr>
          <p:cNvPr id="3" name="Content Placeholder 2">
            <a:extLst>
              <a:ext uri="{FF2B5EF4-FFF2-40B4-BE49-F238E27FC236}">
                <a16:creationId xmlns:a16="http://schemas.microsoft.com/office/drawing/2014/main" id="{DEEC2AA2-2408-FE27-83C2-8999E9A9987D}"/>
              </a:ext>
            </a:extLst>
          </p:cNvPr>
          <p:cNvSpPr>
            <a:spLocks noGrp="1"/>
          </p:cNvSpPr>
          <p:nvPr>
            <p:ph idx="1"/>
          </p:nvPr>
        </p:nvSpPr>
        <p:spPr>
          <a:xfrm>
            <a:off x="838200" y="1751888"/>
            <a:ext cx="10515600" cy="4476299"/>
          </a:xfrm>
        </p:spPr>
        <p:txBody>
          <a:bodyPr/>
          <a:lstStyle/>
          <a:p>
            <a:pPr marL="457200" indent="-457200" eaLnBrk="1" hangingPunct="1">
              <a:buFont typeface="Arial" panose="020B0604020202020204" pitchFamily="34" charset="0"/>
              <a:buChar char="•"/>
              <a:defRPr/>
            </a:pPr>
            <a:r>
              <a:rPr lang="en-US" altLang="en-US" sz="2800" dirty="0">
                <a:latin typeface="Tahoma" pitchFamily="34" charset="0"/>
                <a:cs typeface="+mn-cs"/>
              </a:rPr>
              <a:t>Close-out Packages must be received by MHC 45 days from the completion date of the project</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Submit three (3) copy of the Close-out Package with original signatures</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All documents must have original signatures</a:t>
            </a:r>
          </a:p>
          <a:p>
            <a:pPr marL="457200" indent="-457200" eaLnBrk="1" hangingPunct="1">
              <a:buFont typeface="Arial" panose="020B0604020202020204" pitchFamily="34" charset="0"/>
              <a:buChar char="•"/>
              <a:defRPr/>
            </a:pPr>
            <a:endParaRPr lang="en-US" altLang="en-US" sz="1000" dirty="0">
              <a:latin typeface="Tahoma" pitchFamily="34" charset="0"/>
              <a:cs typeface="+mn-cs"/>
            </a:endParaRPr>
          </a:p>
          <a:p>
            <a:pPr marL="457200" indent="-457200" eaLnBrk="1" hangingPunct="1">
              <a:buFont typeface="Arial" panose="020B0604020202020204" pitchFamily="34" charset="0"/>
              <a:buChar char="•"/>
              <a:defRPr/>
            </a:pPr>
            <a:r>
              <a:rPr lang="en-US" altLang="en-US" sz="2800" dirty="0">
                <a:latin typeface="Tahoma" pitchFamily="34" charset="0"/>
                <a:cs typeface="+mn-cs"/>
              </a:rPr>
              <a:t>Close-out Packages that are not accurate or incomplete will be returned for corrections</a:t>
            </a:r>
          </a:p>
          <a:p>
            <a:endParaRPr lang="en-US" dirty="0"/>
          </a:p>
        </p:txBody>
      </p:sp>
    </p:spTree>
    <p:extLst>
      <p:ext uri="{BB962C8B-B14F-4D97-AF65-F5344CB8AC3E}">
        <p14:creationId xmlns:p14="http://schemas.microsoft.com/office/powerpoint/2010/main" val="1336045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463C-651C-1C8B-4E01-EC46CC78A3D7}"/>
              </a:ext>
            </a:extLst>
          </p:cNvPr>
          <p:cNvSpPr>
            <a:spLocks noGrp="1"/>
          </p:cNvSpPr>
          <p:nvPr>
            <p:ph type="title"/>
          </p:nvPr>
        </p:nvSpPr>
        <p:spPr>
          <a:xfrm>
            <a:off x="838200" y="999858"/>
            <a:ext cx="10515600" cy="1300430"/>
          </a:xfrm>
        </p:spPr>
        <p:txBody>
          <a:bodyPr>
            <a:normAutofit fontScale="90000"/>
          </a:bodyPr>
          <a:lstStyle/>
          <a:p>
            <a:pPr algn="ctr"/>
            <a:r>
              <a:rPr lang="en-US" sz="3200" b="1" u="sng" dirty="0">
                <a:latin typeface="Times New Roman" panose="02020603050405020304" pitchFamily="18" charset="0"/>
                <a:cs typeface="Times New Roman" panose="02020603050405020304" pitchFamily="18" charset="0"/>
              </a:rPr>
              <a:t>HOMEOWNER REHABILITATION PROGAM</a:t>
            </a:r>
            <a:br>
              <a:rPr lang="en-US" sz="3200" b="1" u="sng" dirty="0">
                <a:latin typeface="Times New Roman" panose="02020603050405020304" pitchFamily="18" charset="0"/>
                <a:cs typeface="Times New Roman" panose="02020603050405020304" pitchFamily="18" charset="0"/>
              </a:rPr>
            </a:br>
            <a:r>
              <a:rPr lang="en-US" sz="3200" b="1" u="sng" dirty="0">
                <a:latin typeface="Times New Roman" panose="02020603050405020304" pitchFamily="18" charset="0"/>
                <a:cs typeface="Times New Roman" panose="02020603050405020304" pitchFamily="18" charset="0"/>
              </a:rPr>
              <a:t> CONTACT PERSONS</a:t>
            </a:r>
            <a:br>
              <a:rPr lang="en-US" sz="3200" b="1" u="sng" dirty="0">
                <a:solidFill>
                  <a:srgbClr val="263746"/>
                </a:solidFill>
                <a:latin typeface="+mn-lt"/>
              </a:rPr>
            </a:br>
            <a:endParaRPr lang="en-US" sz="3200" dirty="0"/>
          </a:p>
        </p:txBody>
      </p:sp>
      <p:sp>
        <p:nvSpPr>
          <p:cNvPr id="3" name="Content Placeholder 2">
            <a:extLst>
              <a:ext uri="{FF2B5EF4-FFF2-40B4-BE49-F238E27FC236}">
                <a16:creationId xmlns:a16="http://schemas.microsoft.com/office/drawing/2014/main" id="{10398CA4-2090-82EB-D60B-B232289447E9}"/>
              </a:ext>
            </a:extLst>
          </p:cNvPr>
          <p:cNvSpPr>
            <a:spLocks noGrp="1"/>
          </p:cNvSpPr>
          <p:nvPr>
            <p:ph idx="1"/>
          </p:nvPr>
        </p:nvSpPr>
        <p:spPr>
          <a:xfrm>
            <a:off x="838200" y="2177182"/>
            <a:ext cx="10515600" cy="4509367"/>
          </a:xfrm>
        </p:spPr>
        <p:txBody>
          <a:bodyPr/>
          <a:lstStyle/>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Jackie Cobbins</a:t>
            </a: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Federal Grant Program Coordinator</a:t>
            </a:r>
          </a:p>
          <a:p>
            <a:pPr marL="45720" indent="0" eaLnBrk="1" fontAlgn="auto" hangingPunct="1">
              <a:spcBef>
                <a:spcPts val="0"/>
              </a:spcBef>
              <a:spcAft>
                <a:spcPts val="0"/>
              </a:spcAft>
              <a:buFont typeface="Wingdings 2" panose="05020102010507070707" pitchFamily="18" charset="2"/>
              <a:buNone/>
              <a:defRPr/>
            </a:pPr>
            <a:r>
              <a:rPr lang="en-US" sz="2000" b="1" dirty="0">
                <a:solidFill>
                  <a:srgbClr val="FF0000"/>
                </a:solidFill>
                <a:latin typeface="Franklin Gothic Medium" panose="020B0603020102020204" pitchFamily="34" charset="0"/>
                <a:hlinkClick r:id="rId2">
                  <a:extLst>
                    <a:ext uri="{A12FA001-AC4F-418D-AE19-62706E023703}">
                      <ahyp:hlinkClr xmlns:ahyp="http://schemas.microsoft.com/office/drawing/2018/hyperlinkcolor" val="tx"/>
                    </a:ext>
                  </a:extLst>
                </a:hlinkClick>
              </a:rPr>
              <a:t>jackie.Cobbins@mshc.com</a:t>
            </a:r>
            <a:endParaRPr lang="en-US" sz="2000" b="1" dirty="0">
              <a:solidFill>
                <a:srgbClr val="FF0000"/>
              </a:solidFill>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601-718-4635</a:t>
            </a:r>
          </a:p>
          <a:p>
            <a:pPr marL="45720" indent="0" eaLnBrk="1" fontAlgn="auto" hangingPunct="1">
              <a:spcBef>
                <a:spcPts val="0"/>
              </a:spcBef>
              <a:spcAft>
                <a:spcPts val="0"/>
              </a:spcAft>
              <a:buFont typeface="Wingdings 2" panose="05020102010507070707" pitchFamily="18" charset="2"/>
              <a:buNone/>
              <a:defRPr/>
            </a:pPr>
            <a:endParaRPr lang="en-US" sz="2000" b="1" dirty="0">
              <a:solidFill>
                <a:schemeClr val="tx1"/>
              </a:solidFill>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Kimberly Stamps</a:t>
            </a: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AVP Grants Management</a:t>
            </a: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Federal Grants</a:t>
            </a:r>
          </a:p>
          <a:p>
            <a:pPr marL="45720" indent="0" eaLnBrk="1" fontAlgn="auto" hangingPunct="1">
              <a:spcBef>
                <a:spcPts val="0"/>
              </a:spcBef>
              <a:spcAft>
                <a:spcPts val="0"/>
              </a:spcAft>
              <a:buFont typeface="Wingdings 2" panose="05020102010507070707" pitchFamily="18" charset="2"/>
              <a:buNone/>
              <a:defRPr/>
            </a:pPr>
            <a:r>
              <a:rPr lang="en-US" sz="2000" b="1" dirty="0">
                <a:solidFill>
                  <a:srgbClr val="FF0000"/>
                </a:solidFill>
                <a:latin typeface="Franklin Gothic Medium" panose="020B0603020102020204" pitchFamily="34" charset="0"/>
                <a:hlinkClick r:id="rId3">
                  <a:extLst>
                    <a:ext uri="{A12FA001-AC4F-418D-AE19-62706E023703}">
                      <ahyp:hlinkClr xmlns:ahyp="http://schemas.microsoft.com/office/drawing/2018/hyperlinkcolor" val="tx"/>
                    </a:ext>
                  </a:extLst>
                </a:hlinkClick>
              </a:rPr>
              <a:t>kimberly.stamps@mshc.com</a:t>
            </a:r>
            <a:endParaRPr lang="en-US" sz="2000" b="1" dirty="0">
              <a:solidFill>
                <a:srgbClr val="FF0000"/>
              </a:solidFill>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601-718-4638 </a:t>
            </a:r>
          </a:p>
          <a:p>
            <a:pPr marL="45720" indent="0" eaLnBrk="1" fontAlgn="auto" hangingPunct="1">
              <a:spcBef>
                <a:spcPts val="0"/>
              </a:spcBef>
              <a:spcAft>
                <a:spcPts val="0"/>
              </a:spcAft>
              <a:buFont typeface="Wingdings 2" panose="05020102010507070707" pitchFamily="18" charset="2"/>
              <a:buNone/>
              <a:defRPr/>
            </a:pPr>
            <a:endParaRPr lang="en-US" sz="2000" b="1" dirty="0">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Lisa Coleman</a:t>
            </a:r>
          </a:p>
          <a:p>
            <a:pPr marL="45720" indent="0" eaLnBrk="1" fontAlgn="auto" hangingPunct="1">
              <a:spcBef>
                <a:spcPts val="0"/>
              </a:spcBef>
              <a:spcAft>
                <a:spcPts val="0"/>
              </a:spcAft>
              <a:buFont typeface="Wingdings 2" panose="05020102010507070707" pitchFamily="18" charset="2"/>
              <a:buNone/>
              <a:defRPr/>
            </a:pPr>
            <a:r>
              <a:rPr lang="en-US" sz="2000" b="1" dirty="0">
                <a:latin typeface="Franklin Gothic Medium" panose="020B0603020102020204" pitchFamily="34" charset="0"/>
              </a:rPr>
              <a:t>Senior Vice-President</a:t>
            </a:r>
          </a:p>
          <a:p>
            <a:pPr marL="45720" indent="0" eaLnBrk="1" fontAlgn="auto" hangingPunct="1">
              <a:spcBef>
                <a:spcPts val="0"/>
              </a:spcBef>
              <a:spcAft>
                <a:spcPts val="0"/>
              </a:spcAft>
              <a:buFont typeface="Wingdings 2" panose="05020102010507070707" pitchFamily="18" charset="2"/>
              <a:buNone/>
              <a:defRPr/>
            </a:pPr>
            <a:r>
              <a:rPr lang="en-US" sz="2000" b="1" dirty="0">
                <a:latin typeface="Franklin Gothic Medium" panose="020B0603020102020204" pitchFamily="34" charset="0"/>
              </a:rPr>
              <a:t>Federal Grants</a:t>
            </a:r>
          </a:p>
          <a:p>
            <a:pPr marL="45720" indent="0" eaLnBrk="1" fontAlgn="auto" hangingPunct="1">
              <a:spcBef>
                <a:spcPts val="0"/>
              </a:spcBef>
              <a:spcAft>
                <a:spcPts val="0"/>
              </a:spcAft>
              <a:buFont typeface="Wingdings 2" panose="05020102010507070707" pitchFamily="18" charset="2"/>
              <a:buNone/>
              <a:defRPr/>
            </a:pPr>
            <a:r>
              <a:rPr lang="en-US" sz="2000" b="1" dirty="0">
                <a:solidFill>
                  <a:srgbClr val="FF0000"/>
                </a:solidFill>
                <a:latin typeface="Franklin Gothic Medium" panose="020B0603020102020204" pitchFamily="34" charset="0"/>
                <a:hlinkClick r:id="rId4">
                  <a:extLst>
                    <a:ext uri="{A12FA001-AC4F-418D-AE19-62706E023703}">
                      <ahyp:hlinkClr xmlns:ahyp="http://schemas.microsoft.com/office/drawing/2018/hyperlinkcolor" val="tx"/>
                    </a:ext>
                  </a:extLst>
                </a:hlinkClick>
              </a:rPr>
              <a:t>lisa.coleman@mshc.com</a:t>
            </a:r>
            <a:endParaRPr lang="en-US" sz="2000" b="1" dirty="0">
              <a:solidFill>
                <a:srgbClr val="FF0000"/>
              </a:solidFill>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r>
              <a:rPr lang="en-US" sz="2000" b="1" dirty="0">
                <a:solidFill>
                  <a:schemeClr val="tx1"/>
                </a:solidFill>
                <a:latin typeface="Franklin Gothic Medium" panose="020B0603020102020204" pitchFamily="34" charset="0"/>
              </a:rPr>
              <a:t>601-718-4757</a:t>
            </a:r>
          </a:p>
          <a:p>
            <a:pPr marL="45720" indent="0" eaLnBrk="1" fontAlgn="auto" hangingPunct="1">
              <a:spcBef>
                <a:spcPts val="0"/>
              </a:spcBef>
              <a:spcAft>
                <a:spcPts val="0"/>
              </a:spcAft>
              <a:buFont typeface="Wingdings 2" panose="05020102010507070707" pitchFamily="18" charset="2"/>
              <a:buNone/>
              <a:defRPr/>
            </a:pPr>
            <a:endParaRPr lang="en-US" b="1" dirty="0">
              <a:latin typeface="Franklin Gothic Medium" panose="020B0603020102020204" pitchFamily="34" charset="0"/>
            </a:endParaRPr>
          </a:p>
          <a:p>
            <a:pPr marL="45720" indent="0" eaLnBrk="1" fontAlgn="auto" hangingPunct="1">
              <a:spcBef>
                <a:spcPts val="0"/>
              </a:spcBef>
              <a:spcAft>
                <a:spcPts val="0"/>
              </a:spcAft>
              <a:buFont typeface="Wingdings 2" panose="05020102010507070707" pitchFamily="18" charset="2"/>
              <a:buNone/>
              <a:defRPr/>
            </a:pPr>
            <a:endParaRPr lang="en-US" sz="2800" b="1" dirty="0">
              <a:solidFill>
                <a:schemeClr val="tx1"/>
              </a:solidFill>
              <a:latin typeface="Franklin Gothic Medium" panose="020B0603020102020204" pitchFamily="34" charset="0"/>
            </a:endParaRPr>
          </a:p>
          <a:p>
            <a:endParaRPr lang="en-US" dirty="0"/>
          </a:p>
        </p:txBody>
      </p:sp>
    </p:spTree>
    <p:extLst>
      <p:ext uri="{BB962C8B-B14F-4D97-AF65-F5344CB8AC3E}">
        <p14:creationId xmlns:p14="http://schemas.microsoft.com/office/powerpoint/2010/main" val="3772020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BF8DF2-C632-BF76-BC99-1E68F23726B5}"/>
              </a:ext>
            </a:extLst>
          </p:cNvPr>
          <p:cNvSpPr>
            <a:spLocks noGrp="1"/>
          </p:cNvSpPr>
          <p:nvPr>
            <p:ph idx="1"/>
          </p:nvPr>
        </p:nvSpPr>
        <p:spPr>
          <a:xfrm>
            <a:off x="838200" y="1589518"/>
            <a:ext cx="10515600" cy="4638669"/>
          </a:xfrm>
        </p:spPr>
        <p:txBody>
          <a:bodyPr/>
          <a:lstStyle/>
          <a:p>
            <a:pPr marL="45720" indent="0" algn="ctr" eaLnBrk="1" fontAlgn="auto" hangingPunct="1">
              <a:lnSpc>
                <a:spcPct val="150000"/>
              </a:lnSpc>
              <a:spcBef>
                <a:spcPts val="0"/>
              </a:spcBef>
              <a:spcAft>
                <a:spcPts val="0"/>
              </a:spcAft>
              <a:buFont typeface="Wingdings 2" panose="05020102010507070707" pitchFamily="18" charset="2"/>
              <a:buNone/>
              <a:defRPr/>
            </a:pPr>
            <a:r>
              <a:rPr lang="en-US" sz="2800" i="1" dirty="0">
                <a:solidFill>
                  <a:srgbClr val="263746"/>
                </a:solidFill>
                <a:latin typeface="Franklin Gothic Demi" panose="020B0703020102020204" pitchFamily="34" charset="0"/>
              </a:rPr>
              <a:t>MISSISSIPPI HOME CORPORATION</a:t>
            </a:r>
          </a:p>
          <a:p>
            <a:pPr marL="45720" indent="0" algn="ctr" eaLnBrk="1" fontAlgn="auto" hangingPunct="1">
              <a:lnSpc>
                <a:spcPct val="150000"/>
              </a:lnSpc>
              <a:spcBef>
                <a:spcPts val="0"/>
              </a:spcBef>
              <a:spcAft>
                <a:spcPts val="0"/>
              </a:spcAft>
              <a:buFont typeface="Wingdings 2" panose="05020102010507070707" pitchFamily="18" charset="2"/>
              <a:buNone/>
              <a:defRPr/>
            </a:pPr>
            <a:r>
              <a:rPr lang="en-US" sz="2800" i="1" dirty="0">
                <a:solidFill>
                  <a:srgbClr val="263746"/>
                </a:solidFill>
                <a:latin typeface="Franklin Gothic Demi" panose="020B0703020102020204" pitchFamily="34" charset="0"/>
              </a:rPr>
              <a:t>735 Riverside Drive</a:t>
            </a:r>
          </a:p>
          <a:p>
            <a:pPr marL="45720" indent="0" algn="ctr" eaLnBrk="1" fontAlgn="auto" hangingPunct="1">
              <a:lnSpc>
                <a:spcPct val="150000"/>
              </a:lnSpc>
              <a:spcBef>
                <a:spcPts val="0"/>
              </a:spcBef>
              <a:spcAft>
                <a:spcPts val="0"/>
              </a:spcAft>
              <a:buFont typeface="Wingdings 2" panose="05020102010507070707" pitchFamily="18" charset="2"/>
              <a:buNone/>
              <a:defRPr/>
            </a:pPr>
            <a:r>
              <a:rPr lang="en-US" sz="2800" i="1" dirty="0">
                <a:solidFill>
                  <a:srgbClr val="263746"/>
                </a:solidFill>
                <a:latin typeface="Franklin Gothic Demi" panose="020B0703020102020204" pitchFamily="34" charset="0"/>
              </a:rPr>
              <a:t>Jackson, MS  39202</a:t>
            </a:r>
          </a:p>
          <a:p>
            <a:pPr marL="45720" indent="0" algn="ctr" eaLnBrk="1" fontAlgn="auto" hangingPunct="1">
              <a:lnSpc>
                <a:spcPct val="150000"/>
              </a:lnSpc>
              <a:spcBef>
                <a:spcPts val="0"/>
              </a:spcBef>
              <a:spcAft>
                <a:spcPts val="0"/>
              </a:spcAft>
              <a:buFont typeface="Wingdings 2" panose="05020102010507070707" pitchFamily="18" charset="2"/>
              <a:buNone/>
              <a:defRPr/>
            </a:pPr>
            <a:r>
              <a:rPr lang="en-US" sz="2800" i="1" dirty="0">
                <a:solidFill>
                  <a:srgbClr val="263746"/>
                </a:solidFill>
                <a:latin typeface="Franklin Gothic Demi" panose="020B0703020102020204" pitchFamily="34" charset="0"/>
              </a:rPr>
              <a:t>Phone: 601-718-4642</a:t>
            </a:r>
          </a:p>
          <a:p>
            <a:pPr marL="45720" indent="0" algn="ctr" eaLnBrk="1" fontAlgn="auto" hangingPunct="1">
              <a:lnSpc>
                <a:spcPct val="150000"/>
              </a:lnSpc>
              <a:spcBef>
                <a:spcPts val="0"/>
              </a:spcBef>
              <a:spcAft>
                <a:spcPts val="0"/>
              </a:spcAft>
              <a:buFont typeface="Wingdings 2" panose="05020102010507070707" pitchFamily="18" charset="2"/>
              <a:buNone/>
              <a:defRPr/>
            </a:pPr>
            <a:r>
              <a:rPr lang="en-US" i="1" dirty="0">
                <a:solidFill>
                  <a:srgbClr val="263746"/>
                </a:solidFill>
                <a:latin typeface="Franklin Gothic Demi" panose="020B0703020102020204" pitchFamily="34" charset="0"/>
              </a:rPr>
              <a:t>Fax: 601-718-4643</a:t>
            </a:r>
            <a:endParaRPr lang="en-US" sz="2800" i="1" dirty="0">
              <a:solidFill>
                <a:srgbClr val="263746"/>
              </a:solidFill>
              <a:latin typeface="Franklin Gothic Demi" panose="020B0703020102020204" pitchFamily="34" charset="0"/>
            </a:endParaRPr>
          </a:p>
          <a:p>
            <a:pPr marL="45720" indent="0" algn="ctr" eaLnBrk="1" fontAlgn="auto" hangingPunct="1">
              <a:lnSpc>
                <a:spcPct val="150000"/>
              </a:lnSpc>
              <a:spcBef>
                <a:spcPts val="0"/>
              </a:spcBef>
              <a:spcAft>
                <a:spcPts val="0"/>
              </a:spcAft>
              <a:buFont typeface="Wingdings 2" panose="05020102010507070707" pitchFamily="18" charset="2"/>
              <a:buNone/>
              <a:defRPr/>
            </a:pPr>
            <a:r>
              <a:rPr lang="en-US" i="1" dirty="0">
                <a:solidFill>
                  <a:srgbClr val="C00000"/>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www.mshomecorp.com</a:t>
            </a:r>
            <a:endParaRPr lang="en-US" i="1" dirty="0">
              <a:solidFill>
                <a:srgbClr val="C00000"/>
              </a:solidFill>
              <a:latin typeface="Franklin Gothic Demi" panose="020B0703020102020204" pitchFamily="34" charset="0"/>
            </a:endParaRPr>
          </a:p>
          <a:p>
            <a:pPr marL="45720" indent="0" algn="ctr" eaLnBrk="1" fontAlgn="auto" hangingPunct="1">
              <a:lnSpc>
                <a:spcPct val="160000"/>
              </a:lnSpc>
              <a:spcAft>
                <a:spcPts val="0"/>
              </a:spcAft>
              <a:buFont typeface="Wingdings 2" panose="05020102010507070707" pitchFamily="18" charset="2"/>
              <a:buNone/>
              <a:defRPr/>
            </a:pPr>
            <a:endParaRPr lang="en-US" sz="2800" i="1" dirty="0">
              <a:solidFill>
                <a:srgbClr val="263746"/>
              </a:solidFill>
              <a:latin typeface="Franklin Gothic Demi" panose="020B0703020102020204" pitchFamily="34" charset="0"/>
            </a:endParaRPr>
          </a:p>
          <a:p>
            <a:endParaRPr lang="en-US" dirty="0"/>
          </a:p>
        </p:txBody>
      </p:sp>
    </p:spTree>
    <p:extLst>
      <p:ext uri="{BB962C8B-B14F-4D97-AF65-F5344CB8AC3E}">
        <p14:creationId xmlns:p14="http://schemas.microsoft.com/office/powerpoint/2010/main" val="338732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365B-EF40-F1F0-8FAE-BA291312A639}"/>
              </a:ext>
            </a:extLst>
          </p:cNvPr>
          <p:cNvSpPr>
            <a:spLocks noGrp="1"/>
          </p:cNvSpPr>
          <p:nvPr>
            <p:ph type="title"/>
          </p:nvPr>
        </p:nvSpPr>
        <p:spPr/>
        <p:txBody>
          <a:bodyPr>
            <a:normAutofit/>
          </a:bodyPr>
          <a:lstStyle/>
          <a:p>
            <a:pPr algn="ctr"/>
            <a:r>
              <a:rPr lang="en-US" dirty="0">
                <a:latin typeface="Franklin Gothic Medium" panose="020B0603020102020204" pitchFamily="34" charset="0"/>
              </a:rPr>
              <a:t>PHASE II – HOMEOWNER REHABILITATION</a:t>
            </a:r>
          </a:p>
        </p:txBody>
      </p:sp>
      <p:sp>
        <p:nvSpPr>
          <p:cNvPr id="3" name="Content Placeholder 2">
            <a:extLst>
              <a:ext uri="{FF2B5EF4-FFF2-40B4-BE49-F238E27FC236}">
                <a16:creationId xmlns:a16="http://schemas.microsoft.com/office/drawing/2014/main" id="{E13DE7EC-C8AC-4F8A-975B-9080ED91B363}"/>
              </a:ext>
            </a:extLst>
          </p:cNvPr>
          <p:cNvSpPr>
            <a:spLocks noGrp="1"/>
          </p:cNvSpPr>
          <p:nvPr>
            <p:ph idx="1"/>
          </p:nvPr>
        </p:nvSpPr>
        <p:spPr>
          <a:xfrm>
            <a:off x="838200" y="2049020"/>
            <a:ext cx="10515600" cy="4179167"/>
          </a:xfrm>
        </p:spPr>
        <p:txBody>
          <a:bodyPr/>
          <a:lstStyle/>
          <a:p>
            <a:pPr marL="617220" indent="-571500" eaLnBrk="1" fontAlgn="auto" hangingPunct="1">
              <a:lnSpc>
                <a:spcPct val="150000"/>
              </a:lnSpc>
              <a:spcAft>
                <a:spcPts val="0"/>
              </a:spcAft>
              <a:buFont typeface="Wingdings" panose="05000000000000000000" pitchFamily="2" charset="2"/>
              <a:buChar char="Ø"/>
              <a:defRPr/>
            </a:pPr>
            <a:r>
              <a:rPr lang="en-US" sz="2800" b="1" dirty="0">
                <a:latin typeface="+mj-lt"/>
              </a:rPr>
              <a:t>PHASE II APPLICATION PROCESS</a:t>
            </a:r>
          </a:p>
          <a:p>
            <a:pPr marL="217170" indent="-171450" eaLnBrk="1" fontAlgn="auto" hangingPunct="1">
              <a:lnSpc>
                <a:spcPct val="150000"/>
              </a:lnSpc>
              <a:spcAft>
                <a:spcPts val="0"/>
              </a:spcAft>
              <a:buFont typeface="Wingdings" panose="05000000000000000000" pitchFamily="2" charset="2"/>
              <a:buChar char="Ø"/>
              <a:defRPr/>
            </a:pPr>
            <a:endParaRPr lang="en-US" sz="1000" b="1" dirty="0">
              <a:latin typeface="+mj-lt"/>
            </a:endParaRPr>
          </a:p>
          <a:p>
            <a:pPr marL="617220" indent="-571500" eaLnBrk="1" fontAlgn="auto" hangingPunct="1">
              <a:spcAft>
                <a:spcPts val="0"/>
              </a:spcAft>
              <a:buFont typeface="Wingdings" panose="05000000000000000000" pitchFamily="2" charset="2"/>
              <a:buChar char="Ø"/>
              <a:defRPr/>
            </a:pPr>
            <a:r>
              <a:rPr lang="en-US" sz="2800" b="1" dirty="0">
                <a:latin typeface="+mj-lt"/>
              </a:rPr>
              <a:t>RESERVATION AWARD NOTIFICATION - SECOND PUBLIC HEARING</a:t>
            </a:r>
          </a:p>
          <a:p>
            <a:pPr marL="331470" indent="-285750" eaLnBrk="1" fontAlgn="auto" hangingPunct="1">
              <a:spcAft>
                <a:spcPts val="0"/>
              </a:spcAft>
              <a:buFont typeface="Wingdings" panose="05000000000000000000" pitchFamily="2" charset="2"/>
              <a:buChar char="Ø"/>
              <a:defRPr/>
            </a:pPr>
            <a:endParaRPr lang="en-US" sz="1400" b="1" dirty="0">
              <a:latin typeface="+mj-lt"/>
            </a:endParaRPr>
          </a:p>
          <a:p>
            <a:pPr marL="617220" indent="-571500" eaLnBrk="1" fontAlgn="auto" hangingPunct="1">
              <a:spcAft>
                <a:spcPts val="0"/>
              </a:spcAft>
              <a:buFont typeface="Wingdings" panose="05000000000000000000" pitchFamily="2" charset="2"/>
              <a:buChar char="Ø"/>
              <a:defRPr/>
            </a:pPr>
            <a:r>
              <a:rPr lang="en-US" sz="2800" b="1" dirty="0">
                <a:latin typeface="+mj-lt"/>
              </a:rPr>
              <a:t>15-MONTH PROJECT COMPLETION STATUS CERTIFICATION </a:t>
            </a:r>
          </a:p>
          <a:p>
            <a:pPr marL="217170" indent="-171450" eaLnBrk="1" fontAlgn="auto" hangingPunct="1">
              <a:spcAft>
                <a:spcPts val="0"/>
              </a:spcAft>
              <a:buFont typeface="Wingdings" panose="05000000000000000000" pitchFamily="2" charset="2"/>
              <a:buChar char="Ø"/>
              <a:defRPr/>
            </a:pPr>
            <a:endParaRPr lang="en-US" sz="1200" b="1" dirty="0">
              <a:latin typeface="+mj-lt"/>
            </a:endParaRPr>
          </a:p>
          <a:p>
            <a:pPr marL="617220" indent="-571500" eaLnBrk="1" fontAlgn="auto" hangingPunct="1">
              <a:lnSpc>
                <a:spcPct val="150000"/>
              </a:lnSpc>
              <a:spcAft>
                <a:spcPts val="0"/>
              </a:spcAft>
              <a:buFont typeface="Wingdings" panose="05000000000000000000" pitchFamily="2" charset="2"/>
              <a:buChar char="Ø"/>
              <a:defRPr/>
            </a:pPr>
            <a:r>
              <a:rPr lang="en-US" sz="2800" b="1" dirty="0">
                <a:latin typeface="+mj-lt"/>
              </a:rPr>
              <a:t>WRITTEN GRANT AGREEMENTS</a:t>
            </a:r>
          </a:p>
          <a:p>
            <a:endParaRPr lang="en-US" dirty="0"/>
          </a:p>
        </p:txBody>
      </p:sp>
    </p:spTree>
    <p:extLst>
      <p:ext uri="{BB962C8B-B14F-4D97-AF65-F5344CB8AC3E}">
        <p14:creationId xmlns:p14="http://schemas.microsoft.com/office/powerpoint/2010/main" val="90500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819E-9FB9-54C1-9C0B-25FCA806DF22}"/>
              </a:ext>
            </a:extLst>
          </p:cNvPr>
          <p:cNvSpPr>
            <a:spLocks noGrp="1"/>
          </p:cNvSpPr>
          <p:nvPr>
            <p:ph type="title"/>
          </p:nvPr>
        </p:nvSpPr>
        <p:spPr/>
        <p:txBody>
          <a:bodyPr/>
          <a:lstStyle/>
          <a:p>
            <a:pPr algn="ctr"/>
            <a:r>
              <a:rPr lang="en-US" dirty="0">
                <a:latin typeface="Franklin Gothic Medium" panose="020B0603020102020204" pitchFamily="34" charset="0"/>
              </a:rPr>
              <a:t>PHASE II – HOMEOWNER REHABILITATION</a:t>
            </a:r>
            <a:endParaRPr lang="en-US" dirty="0"/>
          </a:p>
        </p:txBody>
      </p:sp>
      <p:sp>
        <p:nvSpPr>
          <p:cNvPr id="3" name="Content Placeholder 2">
            <a:extLst>
              <a:ext uri="{FF2B5EF4-FFF2-40B4-BE49-F238E27FC236}">
                <a16:creationId xmlns:a16="http://schemas.microsoft.com/office/drawing/2014/main" id="{3A0DB5A8-D697-34B5-E709-ECEBE6CCB8C6}"/>
              </a:ext>
            </a:extLst>
          </p:cNvPr>
          <p:cNvSpPr>
            <a:spLocks noGrp="1"/>
          </p:cNvSpPr>
          <p:nvPr>
            <p:ph idx="1"/>
          </p:nvPr>
        </p:nvSpPr>
        <p:spPr/>
        <p:txBody>
          <a:bodyPr/>
          <a:lstStyle/>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SUBMISSION OF APPLICATIONS</a:t>
            </a:r>
          </a:p>
          <a:p>
            <a:pPr marL="331470" indent="-285750" eaLnBrk="1" fontAlgn="auto" hangingPunct="1">
              <a:lnSpc>
                <a:spcPct val="150000"/>
              </a:lnSpc>
              <a:spcAft>
                <a:spcPts val="0"/>
              </a:spcAft>
              <a:buFont typeface="Wingdings" panose="05000000000000000000" pitchFamily="2" charset="2"/>
              <a:buChar char="Ø"/>
              <a:defRPr/>
            </a:pPr>
            <a:endParaRPr lang="en-US" sz="1600" b="1" dirty="0">
              <a:latin typeface="+mj-lt"/>
            </a:endParaRPr>
          </a:p>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HOMEOWNER REQUIREMENTS</a:t>
            </a:r>
          </a:p>
          <a:p>
            <a:pPr marL="331470" indent="-285750" eaLnBrk="1" fontAlgn="auto" hangingPunct="1">
              <a:lnSpc>
                <a:spcPct val="150000"/>
              </a:lnSpc>
              <a:spcAft>
                <a:spcPts val="0"/>
              </a:spcAft>
              <a:buFont typeface="Wingdings" panose="05000000000000000000" pitchFamily="2" charset="2"/>
              <a:buChar char="Ø"/>
              <a:defRPr/>
            </a:pPr>
            <a:endParaRPr lang="en-US" sz="1600" b="1" dirty="0">
              <a:latin typeface="+mj-lt"/>
            </a:endParaRPr>
          </a:p>
          <a:p>
            <a:pPr marL="617220" indent="-571500" eaLnBrk="1" fontAlgn="auto" hangingPunct="1">
              <a:lnSpc>
                <a:spcPct val="150000"/>
              </a:lnSpc>
              <a:spcAft>
                <a:spcPts val="0"/>
              </a:spcAft>
              <a:buFont typeface="Wingdings" panose="05000000000000000000" pitchFamily="2" charset="2"/>
              <a:buChar char="Ø"/>
              <a:defRPr/>
            </a:pPr>
            <a:r>
              <a:rPr lang="en-US" sz="3600" b="1" dirty="0">
                <a:latin typeface="+mj-lt"/>
              </a:rPr>
              <a:t>MANUFACTURED HOUSING UNITS</a:t>
            </a:r>
          </a:p>
          <a:p>
            <a:endParaRPr lang="en-US" dirty="0"/>
          </a:p>
        </p:txBody>
      </p:sp>
    </p:spTree>
    <p:extLst>
      <p:ext uri="{BB962C8B-B14F-4D97-AF65-F5344CB8AC3E}">
        <p14:creationId xmlns:p14="http://schemas.microsoft.com/office/powerpoint/2010/main" val="343167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DD61-16AE-759E-9530-A36065F6F4E6}"/>
              </a:ext>
            </a:extLst>
          </p:cNvPr>
          <p:cNvSpPr>
            <a:spLocks noGrp="1"/>
          </p:cNvSpPr>
          <p:nvPr>
            <p:ph type="title"/>
          </p:nvPr>
        </p:nvSpPr>
        <p:spPr>
          <a:xfrm>
            <a:off x="256374" y="1039086"/>
            <a:ext cx="11801742" cy="1009934"/>
          </a:xfrm>
        </p:spPr>
        <p:txBody>
          <a:bodyPr>
            <a:normAutofit fontScale="90000"/>
          </a:bodyPr>
          <a:lstStyle/>
          <a:p>
            <a:r>
              <a:rPr lang="en-US" dirty="0">
                <a:latin typeface="Franklin Gothic Medium" panose="020B0603020102020204" pitchFamily="34" charset="0"/>
              </a:rPr>
              <a:t>PHASE II – </a:t>
            </a:r>
            <a:r>
              <a:rPr lang="en-US" altLang="en-US" sz="4100" b="1" kern="0" cap="none" spc="0" dirty="0">
                <a:ea typeface="Batang" panose="02030600000101010101" pitchFamily="18" charset="-127"/>
              </a:rPr>
              <a:t>HOMEOWNER ELIGIBILITY REQUIREMENTS</a:t>
            </a:r>
            <a:endParaRPr lang="en-US" sz="4100" dirty="0"/>
          </a:p>
        </p:txBody>
      </p:sp>
      <p:sp>
        <p:nvSpPr>
          <p:cNvPr id="3" name="Content Placeholder 2">
            <a:extLst>
              <a:ext uri="{FF2B5EF4-FFF2-40B4-BE49-F238E27FC236}">
                <a16:creationId xmlns:a16="http://schemas.microsoft.com/office/drawing/2014/main" id="{A6BEAA83-F645-3524-BB6F-B9C8BA8C1896}"/>
              </a:ext>
            </a:extLst>
          </p:cNvPr>
          <p:cNvSpPr>
            <a:spLocks noGrp="1"/>
          </p:cNvSpPr>
          <p:nvPr>
            <p:ph idx="1"/>
          </p:nvPr>
        </p:nvSpPr>
        <p:spPr/>
        <p:txBody>
          <a:bodyPr>
            <a:normAutofit fontScale="92500" lnSpcReduction="10000"/>
          </a:bodyPr>
          <a:lstStyle/>
          <a:p>
            <a:pPr marL="617220" indent="-571500" eaLnBrk="1" fontAlgn="auto" hangingPunct="1">
              <a:lnSpc>
                <a:spcPct val="150000"/>
              </a:lnSpc>
              <a:spcAft>
                <a:spcPts val="0"/>
              </a:spcAft>
              <a:buFont typeface="Wingdings" panose="05000000000000000000" pitchFamily="2" charset="2"/>
              <a:buChar char="ü"/>
              <a:defRPr/>
            </a:pPr>
            <a:r>
              <a:rPr lang="en-US" sz="3600" b="1" dirty="0">
                <a:latin typeface="+mj-lt"/>
              </a:rPr>
              <a:t>Household Eligibility</a:t>
            </a:r>
          </a:p>
          <a:p>
            <a:pPr marL="617220" indent="-571500" eaLnBrk="1" fontAlgn="auto" hangingPunct="1">
              <a:lnSpc>
                <a:spcPct val="150000"/>
              </a:lnSpc>
              <a:spcAft>
                <a:spcPts val="0"/>
              </a:spcAft>
              <a:buFont typeface="Wingdings" panose="05000000000000000000" pitchFamily="2" charset="2"/>
              <a:buChar char="ü"/>
              <a:defRPr/>
            </a:pPr>
            <a:r>
              <a:rPr lang="en-US" sz="3600" b="1" dirty="0">
                <a:latin typeface="+mj-lt"/>
              </a:rPr>
              <a:t>Income Eligibility</a:t>
            </a:r>
          </a:p>
          <a:p>
            <a:pPr marL="1052195" lvl="2" indent="-457200" eaLnBrk="1" fontAlgn="auto" hangingPunct="1">
              <a:lnSpc>
                <a:spcPct val="150000"/>
              </a:lnSpc>
              <a:spcAft>
                <a:spcPts val="0"/>
              </a:spcAft>
              <a:defRPr/>
            </a:pPr>
            <a:r>
              <a:rPr lang="en-US" sz="3200" b="1" dirty="0">
                <a:latin typeface="+mj-lt"/>
              </a:rPr>
              <a:t>Income Limits</a:t>
            </a:r>
          </a:p>
          <a:p>
            <a:pPr marL="617220" indent="-571500" eaLnBrk="1" fontAlgn="auto" hangingPunct="1">
              <a:lnSpc>
                <a:spcPct val="150000"/>
              </a:lnSpc>
              <a:spcAft>
                <a:spcPts val="0"/>
              </a:spcAft>
              <a:buFont typeface="Wingdings" panose="05000000000000000000" pitchFamily="2" charset="2"/>
              <a:buChar char="ü"/>
              <a:defRPr/>
            </a:pPr>
            <a:r>
              <a:rPr lang="en-US" sz="3600" b="1" dirty="0">
                <a:latin typeface="+mj-lt"/>
              </a:rPr>
              <a:t>Ownership Eligibility</a:t>
            </a:r>
          </a:p>
          <a:p>
            <a:pPr marL="617220" indent="-571500" eaLnBrk="1" fontAlgn="auto" hangingPunct="1">
              <a:lnSpc>
                <a:spcPct val="150000"/>
              </a:lnSpc>
              <a:spcAft>
                <a:spcPts val="0"/>
              </a:spcAft>
              <a:buFont typeface="Wingdings" panose="05000000000000000000" pitchFamily="2" charset="2"/>
              <a:buChar char="ü"/>
              <a:defRPr/>
            </a:pPr>
            <a:r>
              <a:rPr lang="en-US" sz="3600" b="1" dirty="0">
                <a:latin typeface="+mj-lt"/>
              </a:rPr>
              <a:t>Property Eligibility</a:t>
            </a:r>
          </a:p>
          <a:p>
            <a:endParaRPr lang="en-US" dirty="0"/>
          </a:p>
        </p:txBody>
      </p:sp>
    </p:spTree>
    <p:extLst>
      <p:ext uri="{BB962C8B-B14F-4D97-AF65-F5344CB8AC3E}">
        <p14:creationId xmlns:p14="http://schemas.microsoft.com/office/powerpoint/2010/main" val="2945393023"/>
      </p:ext>
    </p:extLst>
  </p:cSld>
  <p:clrMapOvr>
    <a:masterClrMapping/>
  </p:clrMapOvr>
</p:sld>
</file>

<file path=ppt/theme/theme1.xml><?xml version="1.0" encoding="utf-8"?>
<a:theme xmlns:a="http://schemas.openxmlformats.org/drawingml/2006/main" name="Office Theme">
  <a:themeElements>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4708</TotalTime>
  <Words>2664</Words>
  <Application>Microsoft Office PowerPoint</Application>
  <PresentationFormat>Widescreen</PresentationFormat>
  <Paragraphs>456</Paragraphs>
  <Slides>69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69</vt:i4>
      </vt:variant>
    </vt:vector>
  </HeadingPairs>
  <TitlesOfParts>
    <vt:vector size="88" baseType="lpstr">
      <vt:lpstr>Batang</vt:lpstr>
      <vt:lpstr>Albertus Medium</vt:lpstr>
      <vt:lpstr>Arial</vt:lpstr>
      <vt:lpstr>Copperplate Gothic Bold</vt:lpstr>
      <vt:lpstr>Elephant</vt:lpstr>
      <vt:lpstr>Franklin Gothic Book</vt:lpstr>
      <vt:lpstr>Franklin Gothic Demi</vt:lpstr>
      <vt:lpstr>Franklin Gothic Demi Cond</vt:lpstr>
      <vt:lpstr>Franklin Gothic Heavy</vt:lpstr>
      <vt:lpstr>Franklin Gothic Medium</vt:lpstr>
      <vt:lpstr>Futura</vt:lpstr>
      <vt:lpstr>Futura PT Bold</vt:lpstr>
      <vt:lpstr>Gill Sans MT</vt:lpstr>
      <vt:lpstr>Symbol</vt:lpstr>
      <vt:lpstr>Tahoma</vt:lpstr>
      <vt:lpstr>Times New Roman</vt:lpstr>
      <vt:lpstr>Wingdings</vt:lpstr>
      <vt:lpstr>Wingdings 2</vt:lpstr>
      <vt:lpstr>Office Theme</vt:lpstr>
      <vt:lpstr>PowerPoint Presentation</vt:lpstr>
      <vt:lpstr>HOMEOWNER REHABILITATION PROGRAM</vt:lpstr>
      <vt:lpstr>Mississippi Home Corporation </vt:lpstr>
      <vt:lpstr>TRAINING GOALS &amp; OBJECTIVES </vt:lpstr>
      <vt:lpstr>TRAINING GOALS &amp; OBJECTIVES </vt:lpstr>
      <vt:lpstr>2024  PHASE II  HOMEOWNER REHABILITATION  PROGRAM </vt:lpstr>
      <vt:lpstr>PHASE II – HOMEOWNER REHABILITATION</vt:lpstr>
      <vt:lpstr>PHASE II – HOMEOWNER REHABILITATION</vt:lpstr>
      <vt:lpstr>PHASE II – HOMEOWNER ELIGIBILITY REQUIREMENTS</vt:lpstr>
      <vt:lpstr>PHASE II – HOMEOWNER REHABILITATION CHECKLIST</vt:lpstr>
      <vt:lpstr>PHASE II - HOMEOWNER REHABILITATION CHECKLIST</vt:lpstr>
      <vt:lpstr>PHASE II - HOMEOWNER REHABILITATION CHECKLIST</vt:lpstr>
      <vt:lpstr>PHASE II - HOMEOWNER REHABILITATION CHECKLIST</vt:lpstr>
      <vt:lpstr>COMPLIANCE REVIEW</vt:lpstr>
      <vt:lpstr>ENVIRONMENTAL  REVIEW</vt:lpstr>
      <vt:lpstr>GOAL</vt:lpstr>
      <vt:lpstr>FACTS</vt:lpstr>
      <vt:lpstr>FACTS</vt:lpstr>
      <vt:lpstr>GUIDANCE</vt:lpstr>
      <vt:lpstr>PROCESS</vt:lpstr>
      <vt:lpstr>LEVEL OF ENVIRONMENTAL REVIEW</vt:lpstr>
      <vt:lpstr>CATEGORICAL EXCLUSIONS SUBJECT TO § 58.5 </vt:lpstr>
      <vt:lpstr>Related Laws &amp; Authorities 24 CFR 58.5 </vt:lpstr>
      <vt:lpstr>Flood Insurance Coastal Barriers Runway Clear Zones </vt:lpstr>
      <vt:lpstr>EXEMPT ACTIVITIES</vt:lpstr>
      <vt:lpstr>RESOURCES</vt:lpstr>
      <vt:lpstr>Fair Housing &amp; Equal Opportunity  (FHEO) and affirmative Furthering Fair Housing (AFFH) </vt:lpstr>
      <vt:lpstr>What is Fair Housing?? </vt:lpstr>
      <vt:lpstr> FEDERAL &amp; CIVIL RIGHTS LAWS </vt:lpstr>
      <vt:lpstr>FAIR HOUSING ACT/AFFH</vt:lpstr>
      <vt:lpstr>HOME PROGRAM AFFH</vt:lpstr>
      <vt:lpstr>EXAMPLES OF AFFIRMATIVE OUTREACH</vt:lpstr>
      <vt:lpstr>FAIR HOUSING &amp; EQUAL OPPORTUNITY (FHEO) POSTERS &amp; DISPLAYS</vt:lpstr>
      <vt:lpstr>PROCUREMENT </vt:lpstr>
      <vt:lpstr>PROCUREMENT</vt:lpstr>
      <vt:lpstr>PROCUREMENT</vt:lpstr>
      <vt:lpstr>PROCUREMENT</vt:lpstr>
      <vt:lpstr>PROCUREMENT</vt:lpstr>
      <vt:lpstr>PROCUREMENT</vt:lpstr>
      <vt:lpstr>PROCUREMENT</vt:lpstr>
      <vt:lpstr>PROCUREMENT</vt:lpstr>
      <vt:lpstr>SECTION 3 </vt:lpstr>
      <vt:lpstr>SECTION 3</vt:lpstr>
      <vt:lpstr>SECTION 3 NEW FINAL RULE</vt:lpstr>
      <vt:lpstr>PowerPoint Presentation</vt:lpstr>
      <vt:lpstr>PowerPoint Presentation</vt:lpstr>
      <vt:lpstr>PowerPoint Presentation</vt:lpstr>
      <vt:lpstr>PowerPoint Presentation</vt:lpstr>
      <vt:lpstr>SECTION 3 </vt:lpstr>
      <vt:lpstr>SECTION 3</vt:lpstr>
      <vt:lpstr>SECTION 3</vt:lpstr>
      <vt:lpstr>SECTION 3</vt:lpstr>
      <vt:lpstr>2024  Homeowner Rehabilitation Implementation  Process </vt:lpstr>
      <vt:lpstr>NOTICE TO PROCEED</vt:lpstr>
      <vt:lpstr>NOTICE TO PROCEED</vt:lpstr>
      <vt:lpstr>NOTICE TO PROCEED</vt:lpstr>
      <vt:lpstr>CHANGE ORDER</vt:lpstr>
      <vt:lpstr>REQUEST FOR CASH</vt:lpstr>
      <vt:lpstr>REQUEST FOR CASH</vt:lpstr>
      <vt:lpstr>Summary Support Sheet</vt:lpstr>
      <vt:lpstr>NOTES OF IMPORTANCE</vt:lpstr>
      <vt:lpstr>NOTES OF IMPORTANCE</vt:lpstr>
      <vt:lpstr>MONITORING</vt:lpstr>
      <vt:lpstr>MONITORING</vt:lpstr>
      <vt:lpstr>PROJECT CLOSEOUT</vt:lpstr>
      <vt:lpstr>CLOSE-OUTS</vt:lpstr>
      <vt:lpstr>CLOSE-OUTS</vt:lpstr>
      <vt:lpstr>HOMEOWNER REHABILITATION PROGAM  CONTACT PERSONS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Jackie Cobbins</cp:lastModifiedBy>
  <cp:revision>38</cp:revision>
  <dcterms:created xsi:type="dcterms:W3CDTF">2024-01-24T15:33:01Z</dcterms:created>
  <dcterms:modified xsi:type="dcterms:W3CDTF">2024-11-01T14:04:26Z</dcterms:modified>
</cp:coreProperties>
</file>